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5.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6.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7.xml" ContentType="application/vnd.openxmlformats-officedocument.presentationml.notesSlide+xml"/>
  <Override PartName="/ppt/charts/chart20.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78" r:id="rId3"/>
    <p:sldId id="261" r:id="rId4"/>
    <p:sldId id="266" r:id="rId5"/>
    <p:sldId id="264" r:id="rId6"/>
    <p:sldId id="265" r:id="rId7"/>
    <p:sldId id="267" r:id="rId8"/>
    <p:sldId id="260" r:id="rId9"/>
    <p:sldId id="268" r:id="rId10"/>
    <p:sldId id="269" r:id="rId11"/>
    <p:sldId id="271" r:id="rId12"/>
    <p:sldId id="277" r:id="rId13"/>
    <p:sldId id="272" r:id="rId14"/>
    <p:sldId id="270" r:id="rId15"/>
    <p:sldId id="274" r:id="rId16"/>
    <p:sldId id="275" r:id="rId17"/>
    <p:sldId id="273" r:id="rId18"/>
    <p:sldId id="276" r:id="rId1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15" autoAdjust="0"/>
  </p:normalViewPr>
  <p:slideViewPr>
    <p:cSldViewPr>
      <p:cViewPr>
        <p:scale>
          <a:sx n="66" d="100"/>
          <a:sy n="66" d="100"/>
        </p:scale>
        <p:origin x="-240" y="854"/>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3264" y="-101"/>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ropbox\1.Working%20Files\BSS%20CARE\Children%20min\SticKEY%20Faith\Faith%20Journey%20(Responses)%202507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4.9002491786627196E-4"/>
          <c:y val="0"/>
          <c:w val="0.90764653664524331"/>
          <c:h val="1"/>
        </c:manualLayout>
      </c:layout>
      <c:pie3DChart>
        <c:varyColors val="1"/>
        <c:ser>
          <c:idx val="0"/>
          <c:order val="0"/>
          <c:tx>
            <c:strRef>
              <c:f>Sheet1!$B$1</c:f>
              <c:strCache>
                <c:ptCount val="1"/>
                <c:pt idx="0">
                  <c:v>Age of Respondents</c:v>
                </c:pt>
              </c:strCache>
            </c:strRef>
          </c:tx>
          <c:dPt>
            <c:idx val="1"/>
            <c:bubble3D val="0"/>
            <c:spPr>
              <a:solidFill>
                <a:srgbClr val="FFFF00"/>
              </a:solidFill>
            </c:spPr>
          </c:dPt>
          <c:dPt>
            <c:idx val="2"/>
            <c:bubble3D val="0"/>
            <c:spPr>
              <a:solidFill>
                <a:srgbClr val="FF0000"/>
              </a:solidFill>
            </c:spPr>
          </c:dPt>
          <c:dLbls>
            <c:dLbl>
              <c:idx val="1"/>
              <c:layout>
                <c:manualLayout>
                  <c:x val="-0.25219304679787413"/>
                  <c:y val="-0.1656687268666054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
              <c:layout>
                <c:manualLayout>
                  <c:x val="0.13153478764611606"/>
                  <c:y val="3.397185887727874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18-20</c:v>
                </c:pt>
                <c:pt idx="1">
                  <c:v>21-24</c:v>
                </c:pt>
                <c:pt idx="2">
                  <c:v>25-30</c:v>
                </c:pt>
                <c:pt idx="3">
                  <c:v>31-36</c:v>
                </c:pt>
              </c:strCache>
            </c:strRef>
          </c:cat>
          <c:val>
            <c:numRef>
              <c:f>Sheet1!$B$2:$B$5</c:f>
              <c:numCache>
                <c:formatCode>0%</c:formatCode>
                <c:ptCount val="4"/>
                <c:pt idx="0">
                  <c:v>0.15625</c:v>
                </c:pt>
                <c:pt idx="1">
                  <c:v>0.45624999999999999</c:v>
                </c:pt>
                <c:pt idx="2">
                  <c:v>0.32500000000000001</c:v>
                </c:pt>
                <c:pt idx="3">
                  <c:v>6.25E-2</c:v>
                </c:pt>
              </c:numCache>
            </c:numRef>
          </c:val>
          <c:extLst xmlns:c16r2="http://schemas.microsoft.com/office/drawing/2015/06/chart">
            <c:ext xmlns:c16="http://schemas.microsoft.com/office/drawing/2014/chart" uri="{C3380CC4-5D6E-409C-BE32-E72D297353CC}">
              <c16:uniqueId val="{00000000-F804-5F41-A084-E8466588875F}"/>
            </c:ext>
          </c:extLst>
        </c:ser>
        <c:dLbls>
          <c:showLegendKey val="0"/>
          <c:showVal val="0"/>
          <c:showCatName val="0"/>
          <c:showSerName val="0"/>
          <c:showPercent val="0"/>
          <c:showBubbleSize val="0"/>
          <c:showLeaderLines val="1"/>
        </c:dLbls>
      </c:pie3DChart>
    </c:plotArea>
    <c:legend>
      <c:legendPos val="r"/>
      <c:layout>
        <c:manualLayout>
          <c:xMode val="edge"/>
          <c:yMode val="edge"/>
          <c:x val="0.17456017166544907"/>
          <c:y val="0.8417899960433245"/>
          <c:w val="0.54934302088104825"/>
          <c:h val="0.1516215866725190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36778486075821992"/>
          <c:y val="2.4553571428571428E-2"/>
          <c:w val="0.58830459611078967"/>
          <c:h val="0.91952755905511807"/>
        </c:manualLayout>
      </c:layout>
      <c:bar3DChart>
        <c:barDir val="bar"/>
        <c:grouping val="stacked"/>
        <c:varyColors val="0"/>
        <c:ser>
          <c:idx val="0"/>
          <c:order val="0"/>
          <c:tx>
            <c:strRef>
              <c:f>'COMPARISON MASTER_reorg'!$L$38</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MASTER_reorg'!$M$37:$Q$37</c:f>
              <c:strCache>
                <c:ptCount val="5"/>
                <c:pt idx="0">
                  <c:v>I have made a personal commitment to Jesus Christ</c:v>
                </c:pt>
                <c:pt idx="1">
                  <c:v>I attend church regularly, at least three times a month</c:v>
                </c:pt>
                <c:pt idx="2">
                  <c:v>I believe that I am part of God’s Big story</c:v>
                </c:pt>
                <c:pt idx="3">
                  <c:v>I believe the Bible contains all that a person needs to live a meaningful life</c:v>
                </c:pt>
                <c:pt idx="4">
                  <c:v>I have 'heard' God (through scripture, thoughts or mental images etc) guiding me</c:v>
                </c:pt>
              </c:strCache>
            </c:strRef>
          </c:cat>
          <c:val>
            <c:numRef>
              <c:f>'COMPARISON MASTER_reorg'!$M$38:$Q$38</c:f>
              <c:numCache>
                <c:formatCode>0%</c:formatCode>
                <c:ptCount val="5"/>
                <c:pt idx="0">
                  <c:v>1</c:v>
                </c:pt>
                <c:pt idx="1">
                  <c:v>0.95</c:v>
                </c:pt>
                <c:pt idx="2">
                  <c:v>0.98333333333333328</c:v>
                </c:pt>
                <c:pt idx="3">
                  <c:v>0.9</c:v>
                </c:pt>
                <c:pt idx="4">
                  <c:v>0.8666666666666667</c:v>
                </c:pt>
              </c:numCache>
            </c:numRef>
          </c:val>
          <c:extLst xmlns:c16r2="http://schemas.microsoft.com/office/drawing/2015/06/chart">
            <c:ext xmlns:c16="http://schemas.microsoft.com/office/drawing/2014/chart" uri="{C3380CC4-5D6E-409C-BE32-E72D297353CC}">
              <c16:uniqueId val="{00000000-8236-FB4A-8DD4-5E2E549BC1D8}"/>
            </c:ext>
          </c:extLst>
        </c:ser>
        <c:ser>
          <c:idx val="1"/>
          <c:order val="1"/>
          <c:tx>
            <c:strRef>
              <c:f>'COMPARISON MASTER_reorg'!$L$39</c:f>
              <c:strCache>
                <c:ptCount val="1"/>
                <c:pt idx="0">
                  <c:v>Not true for me</c:v>
                </c:pt>
              </c:strCache>
            </c:strRef>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dLbl>
              <c:idx val="1"/>
              <c:delete val="1"/>
              <c:extLst xmlns:c16r2="http://schemas.microsoft.com/office/drawing/2015/06/chart">
                <c:ext xmlns:c15="http://schemas.microsoft.com/office/drawing/2012/chart" uri="{CE6537A1-D6FC-4f65-9D91-7224C49458BB}"/>
              </c:extLst>
            </c:dLbl>
            <c:dLbl>
              <c:idx val="2"/>
              <c:delete val="1"/>
              <c:extLst xmlns:c16r2="http://schemas.microsoft.com/office/drawing/2015/06/chart">
                <c:ext xmlns:c15="http://schemas.microsoft.com/office/drawing/2012/chart" uri="{CE6537A1-D6FC-4f65-9D91-7224C49458BB}"/>
              </c:extLst>
            </c:dLbl>
            <c:dLbl>
              <c:idx val="3"/>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MASTER_reorg'!$M$37:$Q$37</c:f>
              <c:strCache>
                <c:ptCount val="5"/>
                <c:pt idx="0">
                  <c:v>I have made a personal commitment to Jesus Christ</c:v>
                </c:pt>
                <c:pt idx="1">
                  <c:v>I attend church regularly, at least three times a month</c:v>
                </c:pt>
                <c:pt idx="2">
                  <c:v>I believe that I am part of God’s Big story</c:v>
                </c:pt>
                <c:pt idx="3">
                  <c:v>I believe the Bible contains all that a person needs to live a meaningful life</c:v>
                </c:pt>
                <c:pt idx="4">
                  <c:v>I have 'heard' God (through scripture, thoughts or mental images etc) guiding me</c:v>
                </c:pt>
              </c:strCache>
            </c:strRef>
          </c:cat>
          <c:val>
            <c:numRef>
              <c:f>'COMPARISON MASTER_reorg'!$M$39:$Q$39</c:f>
              <c:numCache>
                <c:formatCode>0%</c:formatCode>
                <c:ptCount val="5"/>
                <c:pt idx="0">
                  <c:v>0</c:v>
                </c:pt>
                <c:pt idx="1">
                  <c:v>0.05</c:v>
                </c:pt>
                <c:pt idx="2">
                  <c:v>1.6666666666666666E-2</c:v>
                </c:pt>
                <c:pt idx="3">
                  <c:v>8.3333333333333329E-2</c:v>
                </c:pt>
                <c:pt idx="4">
                  <c:v>0.13333333333333333</c:v>
                </c:pt>
              </c:numCache>
            </c:numRef>
          </c:val>
          <c:extLst xmlns:c16r2="http://schemas.microsoft.com/office/drawing/2015/06/chart">
            <c:ext xmlns:c16="http://schemas.microsoft.com/office/drawing/2014/chart" uri="{C3380CC4-5D6E-409C-BE32-E72D297353CC}">
              <c16:uniqueId val="{00000001-8236-FB4A-8DD4-5E2E549BC1D8}"/>
            </c:ext>
          </c:extLst>
        </c:ser>
        <c:dLbls>
          <c:showLegendKey val="0"/>
          <c:showVal val="0"/>
          <c:showCatName val="0"/>
          <c:showSerName val="0"/>
          <c:showPercent val="0"/>
          <c:showBubbleSize val="0"/>
        </c:dLbls>
        <c:gapWidth val="150"/>
        <c:shape val="box"/>
        <c:axId val="181051776"/>
        <c:axId val="181053312"/>
        <c:axId val="0"/>
      </c:bar3DChart>
      <c:catAx>
        <c:axId val="181051776"/>
        <c:scaling>
          <c:orientation val="minMax"/>
        </c:scaling>
        <c:delete val="0"/>
        <c:axPos val="l"/>
        <c:numFmt formatCode="General" sourceLinked="0"/>
        <c:majorTickMark val="out"/>
        <c:minorTickMark val="none"/>
        <c:tickLblPos val="nextTo"/>
        <c:txPr>
          <a:bodyPr/>
          <a:lstStyle/>
          <a:p>
            <a:pPr>
              <a:defRPr sz="1400" b="1"/>
            </a:pPr>
            <a:endParaRPr lang="en-US"/>
          </a:p>
        </c:txPr>
        <c:crossAx val="181053312"/>
        <c:crosses val="autoZero"/>
        <c:auto val="1"/>
        <c:lblAlgn val="ctr"/>
        <c:lblOffset val="100"/>
        <c:noMultiLvlLbl val="0"/>
      </c:catAx>
      <c:valAx>
        <c:axId val="181053312"/>
        <c:scaling>
          <c:orientation val="minMax"/>
          <c:min val="0"/>
        </c:scaling>
        <c:delete val="0"/>
        <c:axPos val="b"/>
        <c:numFmt formatCode="0%" sourceLinked="1"/>
        <c:majorTickMark val="out"/>
        <c:minorTickMark val="none"/>
        <c:tickLblPos val="nextTo"/>
        <c:crossAx val="181051776"/>
        <c:crosses val="autoZero"/>
        <c:crossBetween val="between"/>
      </c:valAx>
    </c:plotArea>
    <c:legend>
      <c:legendPos val="r"/>
      <c:layout>
        <c:manualLayout>
          <c:xMode val="edge"/>
          <c:yMode val="edge"/>
          <c:x val="0.65320178108726823"/>
          <c:y val="0.96168342238470195"/>
          <c:w val="0.34679821891273177"/>
          <c:h val="3.8316577615298081E-2"/>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'COMPARISON MASTER_reorg'!$L$55</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MASTER_reorg'!$M$54:$Q$54</c:f>
              <c:strCache>
                <c:ptCount val="5"/>
                <c:pt idx="0">
                  <c:v>I have made a personal commitment to Jesus Christ</c:v>
                </c:pt>
                <c:pt idx="1">
                  <c:v>I attend church regularly, at least three times a month</c:v>
                </c:pt>
                <c:pt idx="2">
                  <c:v>I believe that I am part of God’s Big story</c:v>
                </c:pt>
                <c:pt idx="3">
                  <c:v>I believe the Bible contains all that a person needs to live a meaningful life</c:v>
                </c:pt>
                <c:pt idx="4">
                  <c:v>I have 'heard' God (through scripture, thoughts or mental images etc) guiding me</c:v>
                </c:pt>
              </c:strCache>
            </c:strRef>
          </c:cat>
          <c:val>
            <c:numRef>
              <c:f>'COMPARISON MASTER_reorg'!$M$55:$Q$55</c:f>
              <c:numCache>
                <c:formatCode>0%</c:formatCode>
                <c:ptCount val="5"/>
                <c:pt idx="0">
                  <c:v>1</c:v>
                </c:pt>
                <c:pt idx="1">
                  <c:v>1</c:v>
                </c:pt>
                <c:pt idx="2">
                  <c:v>0.9838709677419355</c:v>
                </c:pt>
                <c:pt idx="3">
                  <c:v>0.83870967741935487</c:v>
                </c:pt>
                <c:pt idx="4">
                  <c:v>0.87096774193548387</c:v>
                </c:pt>
              </c:numCache>
            </c:numRef>
          </c:val>
          <c:extLst xmlns:c16r2="http://schemas.microsoft.com/office/drawing/2015/06/chart">
            <c:ext xmlns:c16="http://schemas.microsoft.com/office/drawing/2014/chart" uri="{C3380CC4-5D6E-409C-BE32-E72D297353CC}">
              <c16:uniqueId val="{00000000-F166-5849-9072-12CFB3427079}"/>
            </c:ext>
          </c:extLst>
        </c:ser>
        <c:ser>
          <c:idx val="1"/>
          <c:order val="1"/>
          <c:tx>
            <c:strRef>
              <c:f>'COMPARISON MASTER_reorg'!$L$56</c:f>
              <c:strCache>
                <c:ptCount val="1"/>
                <c:pt idx="0">
                  <c:v>Not true for me</c:v>
                </c:pt>
              </c:strCache>
            </c:strRef>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dLbl>
              <c:idx val="1"/>
              <c:delete val="1"/>
              <c:extLst xmlns:c16r2="http://schemas.microsoft.com/office/drawing/2015/06/chart">
                <c:ext xmlns:c15="http://schemas.microsoft.com/office/drawing/2012/chart" uri="{CE6537A1-D6FC-4f65-9D91-7224C49458BB}"/>
              </c:extLst>
            </c:dLbl>
            <c:dLbl>
              <c:idx val="2"/>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MASTER_reorg'!$M$54:$Q$54</c:f>
              <c:strCache>
                <c:ptCount val="5"/>
                <c:pt idx="0">
                  <c:v>I have made a personal commitment to Jesus Christ</c:v>
                </c:pt>
                <c:pt idx="1">
                  <c:v>I attend church regularly, at least three times a month</c:v>
                </c:pt>
                <c:pt idx="2">
                  <c:v>I believe that I am part of God’s Big story</c:v>
                </c:pt>
                <c:pt idx="3">
                  <c:v>I believe the Bible contains all that a person needs to live a meaningful life</c:v>
                </c:pt>
                <c:pt idx="4">
                  <c:v>I have 'heard' God (through scripture, thoughts or mental images etc) guiding me</c:v>
                </c:pt>
              </c:strCache>
            </c:strRef>
          </c:cat>
          <c:val>
            <c:numRef>
              <c:f>'COMPARISON MASTER_reorg'!$M$56:$Q$56</c:f>
              <c:numCache>
                <c:formatCode>0%</c:formatCode>
                <c:ptCount val="5"/>
                <c:pt idx="0">
                  <c:v>0</c:v>
                </c:pt>
                <c:pt idx="1">
                  <c:v>0</c:v>
                </c:pt>
                <c:pt idx="2">
                  <c:v>1.6129032258064516E-2</c:v>
                </c:pt>
                <c:pt idx="3">
                  <c:v>0.14516129032258066</c:v>
                </c:pt>
                <c:pt idx="4">
                  <c:v>0.12903225806451613</c:v>
                </c:pt>
              </c:numCache>
            </c:numRef>
          </c:val>
          <c:extLst xmlns:c16r2="http://schemas.microsoft.com/office/drawing/2015/06/chart">
            <c:ext xmlns:c16="http://schemas.microsoft.com/office/drawing/2014/chart" uri="{C3380CC4-5D6E-409C-BE32-E72D297353CC}">
              <c16:uniqueId val="{00000001-F166-5849-9072-12CFB3427079}"/>
            </c:ext>
          </c:extLst>
        </c:ser>
        <c:dLbls>
          <c:showLegendKey val="0"/>
          <c:showVal val="0"/>
          <c:showCatName val="0"/>
          <c:showSerName val="0"/>
          <c:showPercent val="0"/>
          <c:showBubbleSize val="0"/>
        </c:dLbls>
        <c:gapWidth val="150"/>
        <c:shape val="box"/>
        <c:axId val="181100928"/>
        <c:axId val="181102464"/>
        <c:axId val="0"/>
      </c:bar3DChart>
      <c:catAx>
        <c:axId val="181100928"/>
        <c:scaling>
          <c:orientation val="minMax"/>
        </c:scaling>
        <c:delete val="1"/>
        <c:axPos val="l"/>
        <c:numFmt formatCode="General" sourceLinked="0"/>
        <c:majorTickMark val="out"/>
        <c:minorTickMark val="none"/>
        <c:tickLblPos val="nextTo"/>
        <c:crossAx val="181102464"/>
        <c:crosses val="autoZero"/>
        <c:auto val="1"/>
        <c:lblAlgn val="ctr"/>
        <c:lblOffset val="100"/>
        <c:noMultiLvlLbl val="0"/>
      </c:catAx>
      <c:valAx>
        <c:axId val="181102464"/>
        <c:scaling>
          <c:orientation val="minMax"/>
          <c:min val="0"/>
        </c:scaling>
        <c:delete val="0"/>
        <c:axPos val="b"/>
        <c:numFmt formatCode="0%" sourceLinked="1"/>
        <c:majorTickMark val="out"/>
        <c:minorTickMark val="none"/>
        <c:tickLblPos val="nextTo"/>
        <c:crossAx val="18110092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48519079020459716"/>
          <c:y val="3.3974283471721418E-3"/>
          <c:w val="0.55398139241838629"/>
          <c:h val="0.98228124405099493"/>
        </c:manualLayout>
      </c:layout>
      <c:bar3DChart>
        <c:barDir val="bar"/>
        <c:grouping val="stacked"/>
        <c:varyColors val="0"/>
        <c:ser>
          <c:idx val="0"/>
          <c:order val="0"/>
          <c:tx>
            <c:strRef>
              <c:f>'COMPARISON MASTER_reorg'!$A$38</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MASTER_reorg'!$B$37:$K$37</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MASTER_reorg'!$B$38:$K$38</c:f>
              <c:numCache>
                <c:formatCode>0%</c:formatCode>
                <c:ptCount val="10"/>
                <c:pt idx="0">
                  <c:v>0.98333333333333328</c:v>
                </c:pt>
                <c:pt idx="1">
                  <c:v>0.91666666666666663</c:v>
                </c:pt>
                <c:pt idx="2">
                  <c:v>0.96666666666666667</c:v>
                </c:pt>
                <c:pt idx="3">
                  <c:v>0.95</c:v>
                </c:pt>
                <c:pt idx="4">
                  <c:v>0.8833333333333333</c:v>
                </c:pt>
                <c:pt idx="5">
                  <c:v>0.73333333333333328</c:v>
                </c:pt>
                <c:pt idx="6">
                  <c:v>0.91666666666666663</c:v>
                </c:pt>
                <c:pt idx="7">
                  <c:v>0.85</c:v>
                </c:pt>
                <c:pt idx="8">
                  <c:v>0.65</c:v>
                </c:pt>
                <c:pt idx="9">
                  <c:v>0.85</c:v>
                </c:pt>
              </c:numCache>
            </c:numRef>
          </c:val>
          <c:extLst xmlns:c16r2="http://schemas.microsoft.com/office/drawing/2015/06/chart">
            <c:ext xmlns:c16="http://schemas.microsoft.com/office/drawing/2014/chart" uri="{C3380CC4-5D6E-409C-BE32-E72D297353CC}">
              <c16:uniqueId val="{00000000-391A-6847-92B7-E441AF36E81A}"/>
            </c:ext>
          </c:extLst>
        </c:ser>
        <c:ser>
          <c:idx val="1"/>
          <c:order val="1"/>
          <c:tx>
            <c:strRef>
              <c:f>'COMPARISON MASTER_reorg'!$A$39</c:f>
              <c:strCache>
                <c:ptCount val="1"/>
                <c:pt idx="0">
                  <c:v>Not true for me</c:v>
                </c:pt>
              </c:strCache>
            </c:strRef>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dLbl>
              <c:idx val="1"/>
              <c:delete val="1"/>
              <c:extLst xmlns:c16r2="http://schemas.microsoft.com/office/drawing/2015/06/chart">
                <c:ext xmlns:c15="http://schemas.microsoft.com/office/drawing/2012/chart" uri="{CE6537A1-D6FC-4f65-9D91-7224C49458BB}"/>
              </c:extLst>
            </c:dLbl>
            <c:dLbl>
              <c:idx val="2"/>
              <c:delete val="1"/>
              <c:extLst xmlns:c16r2="http://schemas.microsoft.com/office/drawing/2015/06/chart">
                <c:ext xmlns:c15="http://schemas.microsoft.com/office/drawing/2012/chart" uri="{CE6537A1-D6FC-4f65-9D91-7224C49458BB}"/>
              </c:extLst>
            </c:dLbl>
            <c:dLbl>
              <c:idx val="3"/>
              <c:delete val="1"/>
              <c:extLst xmlns:c16r2="http://schemas.microsoft.com/office/drawing/2015/06/chart">
                <c:ext xmlns:c15="http://schemas.microsoft.com/office/drawing/2012/chart" uri="{CE6537A1-D6FC-4f65-9D91-7224C49458BB}"/>
              </c:extLst>
            </c:dLbl>
            <c:dLbl>
              <c:idx val="6"/>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MASTER_reorg'!$B$37:$K$37</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MASTER_reorg'!$B$39:$K$39</c:f>
              <c:numCache>
                <c:formatCode>0%</c:formatCode>
                <c:ptCount val="10"/>
                <c:pt idx="0">
                  <c:v>1.6666666666666666E-2</c:v>
                </c:pt>
                <c:pt idx="1">
                  <c:v>8.3333333333333329E-2</c:v>
                </c:pt>
                <c:pt idx="2">
                  <c:v>3.3333333333333333E-2</c:v>
                </c:pt>
                <c:pt idx="3">
                  <c:v>0.05</c:v>
                </c:pt>
                <c:pt idx="4">
                  <c:v>0.11666666666666667</c:v>
                </c:pt>
                <c:pt idx="5">
                  <c:v>0.23333333333333334</c:v>
                </c:pt>
                <c:pt idx="6">
                  <c:v>3.3333333333333333E-2</c:v>
                </c:pt>
                <c:pt idx="7">
                  <c:v>0.13333333333333333</c:v>
                </c:pt>
                <c:pt idx="8">
                  <c:v>0.31666666666666665</c:v>
                </c:pt>
                <c:pt idx="9">
                  <c:v>0.15</c:v>
                </c:pt>
              </c:numCache>
            </c:numRef>
          </c:val>
          <c:extLst xmlns:c16r2="http://schemas.microsoft.com/office/drawing/2015/06/chart">
            <c:ext xmlns:c16="http://schemas.microsoft.com/office/drawing/2014/chart" uri="{C3380CC4-5D6E-409C-BE32-E72D297353CC}">
              <c16:uniqueId val="{00000001-391A-6847-92B7-E441AF36E81A}"/>
            </c:ext>
          </c:extLst>
        </c:ser>
        <c:dLbls>
          <c:showLegendKey val="0"/>
          <c:showVal val="0"/>
          <c:showCatName val="0"/>
          <c:showSerName val="0"/>
          <c:showPercent val="0"/>
          <c:showBubbleSize val="0"/>
        </c:dLbls>
        <c:gapWidth val="88"/>
        <c:gapDepth val="55"/>
        <c:shape val="box"/>
        <c:axId val="182758016"/>
        <c:axId val="182763904"/>
        <c:axId val="0"/>
      </c:bar3DChart>
      <c:catAx>
        <c:axId val="182758016"/>
        <c:scaling>
          <c:orientation val="minMax"/>
        </c:scaling>
        <c:delete val="0"/>
        <c:axPos val="l"/>
        <c:numFmt formatCode="General" sourceLinked="0"/>
        <c:majorTickMark val="out"/>
        <c:minorTickMark val="none"/>
        <c:tickLblPos val="nextTo"/>
        <c:txPr>
          <a:bodyPr/>
          <a:lstStyle/>
          <a:p>
            <a:pPr>
              <a:defRPr sz="1400" b="1"/>
            </a:pPr>
            <a:endParaRPr lang="en-US"/>
          </a:p>
        </c:txPr>
        <c:crossAx val="182763904"/>
        <c:crosses val="autoZero"/>
        <c:auto val="1"/>
        <c:lblAlgn val="ctr"/>
        <c:lblOffset val="100"/>
        <c:noMultiLvlLbl val="0"/>
      </c:catAx>
      <c:valAx>
        <c:axId val="182763904"/>
        <c:scaling>
          <c:orientation val="minMax"/>
        </c:scaling>
        <c:delete val="1"/>
        <c:axPos val="b"/>
        <c:numFmt formatCode="0%" sourceLinked="1"/>
        <c:majorTickMark val="out"/>
        <c:minorTickMark val="none"/>
        <c:tickLblPos val="nextTo"/>
        <c:crossAx val="182758016"/>
        <c:crosses val="autoZero"/>
        <c:crossBetween val="between"/>
      </c:valAx>
    </c:plotArea>
    <c:legend>
      <c:legendPos val="r"/>
      <c:layout>
        <c:manualLayout>
          <c:xMode val="edge"/>
          <c:yMode val="edge"/>
          <c:x val="0.42630588560335403"/>
          <c:y val="0.96068155101553332"/>
          <c:w val="0.57369404241279587"/>
          <c:h val="3.9318502850332643E-2"/>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3.1074951029244988E-2"/>
          <c:y val="2.3869029419193596E-3"/>
          <c:w val="0.93966144311946576"/>
          <c:h val="0.99761309705808066"/>
        </c:manualLayout>
      </c:layout>
      <c:bar3DChart>
        <c:barDir val="bar"/>
        <c:grouping val="stacked"/>
        <c:varyColors val="0"/>
        <c:ser>
          <c:idx val="0"/>
          <c:order val="0"/>
          <c:tx>
            <c:strRef>
              <c:f>'COMPARISON MASTER_reorg'!$A$55</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MASTER_reorg'!$B$54:$K$54</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MASTER_reorg'!$B$55:$K$55</c:f>
              <c:numCache>
                <c:formatCode>0%</c:formatCode>
                <c:ptCount val="10"/>
                <c:pt idx="0">
                  <c:v>0.95161290322580649</c:v>
                </c:pt>
                <c:pt idx="1">
                  <c:v>0.90322580645161288</c:v>
                </c:pt>
                <c:pt idx="2">
                  <c:v>0.967741935483871</c:v>
                </c:pt>
                <c:pt idx="3">
                  <c:v>0.91935483870967738</c:v>
                </c:pt>
                <c:pt idx="4">
                  <c:v>0.85483870967741937</c:v>
                </c:pt>
                <c:pt idx="5">
                  <c:v>0.80645161290322576</c:v>
                </c:pt>
                <c:pt idx="6">
                  <c:v>0.91935483870967738</c:v>
                </c:pt>
                <c:pt idx="7">
                  <c:v>0.83870967741935487</c:v>
                </c:pt>
                <c:pt idx="8">
                  <c:v>0.74193548387096775</c:v>
                </c:pt>
                <c:pt idx="9">
                  <c:v>0.79032258064516125</c:v>
                </c:pt>
              </c:numCache>
            </c:numRef>
          </c:val>
          <c:extLst xmlns:c16r2="http://schemas.microsoft.com/office/drawing/2015/06/chart">
            <c:ext xmlns:c16="http://schemas.microsoft.com/office/drawing/2014/chart" uri="{C3380CC4-5D6E-409C-BE32-E72D297353CC}">
              <c16:uniqueId val="{00000000-B85B-A545-84C2-A9B2AE98FBEF}"/>
            </c:ext>
          </c:extLst>
        </c:ser>
        <c:ser>
          <c:idx val="1"/>
          <c:order val="1"/>
          <c:tx>
            <c:strRef>
              <c:f>'COMPARISON MASTER_reorg'!$A$56</c:f>
              <c:strCache>
                <c:ptCount val="1"/>
                <c:pt idx="0">
                  <c:v>Not true for me</c:v>
                </c:pt>
              </c:strCache>
            </c:strRef>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dLbl>
              <c:idx val="1"/>
              <c:delete val="1"/>
              <c:extLst xmlns:c16r2="http://schemas.microsoft.com/office/drawing/2015/06/chart">
                <c:ext xmlns:c15="http://schemas.microsoft.com/office/drawing/2012/chart" uri="{CE6537A1-D6FC-4f65-9D91-7224C49458BB}"/>
              </c:extLst>
            </c:dLbl>
            <c:dLbl>
              <c:idx val="2"/>
              <c:delete val="1"/>
              <c:extLst xmlns:c16r2="http://schemas.microsoft.com/office/drawing/2015/06/chart">
                <c:ext xmlns:c15="http://schemas.microsoft.com/office/drawing/2012/chart" uri="{CE6537A1-D6FC-4f65-9D91-7224C49458BB}"/>
              </c:extLst>
            </c:dLbl>
            <c:dLbl>
              <c:idx val="3"/>
              <c:delete val="1"/>
              <c:extLst xmlns:c16r2="http://schemas.microsoft.com/office/drawing/2015/06/chart">
                <c:ext xmlns:c15="http://schemas.microsoft.com/office/drawing/2012/chart" uri="{CE6537A1-D6FC-4f65-9D91-7224C49458BB}"/>
              </c:extLst>
            </c:dLbl>
            <c:dLbl>
              <c:idx val="6"/>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MASTER_reorg'!$B$54:$K$54</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MASTER_reorg'!$B$56:$K$56</c:f>
              <c:numCache>
                <c:formatCode>0%</c:formatCode>
                <c:ptCount val="10"/>
                <c:pt idx="0">
                  <c:v>4.8387096774193547E-2</c:v>
                </c:pt>
                <c:pt idx="1">
                  <c:v>9.6774193548387094E-2</c:v>
                </c:pt>
                <c:pt idx="2">
                  <c:v>3.2258064516129031E-2</c:v>
                </c:pt>
                <c:pt idx="3">
                  <c:v>6.4516129032258063E-2</c:v>
                </c:pt>
                <c:pt idx="4">
                  <c:v>0.14516129032258066</c:v>
                </c:pt>
                <c:pt idx="5">
                  <c:v>0.17741935483870969</c:v>
                </c:pt>
                <c:pt idx="6">
                  <c:v>4.8387096774193547E-2</c:v>
                </c:pt>
                <c:pt idx="7">
                  <c:v>0.14516129032258066</c:v>
                </c:pt>
                <c:pt idx="8">
                  <c:v>0.22580645161290322</c:v>
                </c:pt>
                <c:pt idx="9">
                  <c:v>0.19354838709677419</c:v>
                </c:pt>
              </c:numCache>
            </c:numRef>
          </c:val>
          <c:extLst xmlns:c16r2="http://schemas.microsoft.com/office/drawing/2015/06/chart">
            <c:ext xmlns:c16="http://schemas.microsoft.com/office/drawing/2014/chart" uri="{C3380CC4-5D6E-409C-BE32-E72D297353CC}">
              <c16:uniqueId val="{00000001-B85B-A545-84C2-A9B2AE98FBEF}"/>
            </c:ext>
          </c:extLst>
        </c:ser>
        <c:dLbls>
          <c:showLegendKey val="0"/>
          <c:showVal val="0"/>
          <c:showCatName val="0"/>
          <c:showSerName val="0"/>
          <c:showPercent val="0"/>
          <c:showBubbleSize val="0"/>
        </c:dLbls>
        <c:gapWidth val="88"/>
        <c:gapDepth val="55"/>
        <c:shape val="box"/>
        <c:axId val="182807168"/>
        <c:axId val="182817152"/>
        <c:axId val="0"/>
      </c:bar3DChart>
      <c:catAx>
        <c:axId val="182807168"/>
        <c:scaling>
          <c:orientation val="minMax"/>
        </c:scaling>
        <c:delete val="1"/>
        <c:axPos val="l"/>
        <c:numFmt formatCode="General" sourceLinked="0"/>
        <c:majorTickMark val="out"/>
        <c:minorTickMark val="none"/>
        <c:tickLblPos val="nextTo"/>
        <c:crossAx val="182817152"/>
        <c:crosses val="autoZero"/>
        <c:auto val="1"/>
        <c:lblAlgn val="ctr"/>
        <c:lblOffset val="100"/>
        <c:noMultiLvlLbl val="0"/>
      </c:catAx>
      <c:valAx>
        <c:axId val="182817152"/>
        <c:scaling>
          <c:orientation val="minMax"/>
        </c:scaling>
        <c:delete val="1"/>
        <c:axPos val="b"/>
        <c:numFmt formatCode="0%" sourceLinked="1"/>
        <c:majorTickMark val="out"/>
        <c:minorTickMark val="none"/>
        <c:tickLblPos val="nextTo"/>
        <c:crossAx val="182807168"/>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36528127734033244"/>
          <c:y val="5.0925925925925923E-2"/>
          <c:w val="0.57393558835343084"/>
          <c:h val="0.83309419655876349"/>
        </c:manualLayout>
      </c:layout>
      <c:bar3DChart>
        <c:barDir val="bar"/>
        <c:grouping val="stacked"/>
        <c:varyColors val="0"/>
        <c:ser>
          <c:idx val="0"/>
          <c:order val="0"/>
          <c:tx>
            <c:strRef>
              <c:f>'COMPARISON MASTER_reorg'!$R$38</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MASTER_reorg'!$S$37:$W$37</c:f>
              <c:strCache>
                <c:ptCount val="5"/>
                <c:pt idx="0">
                  <c:v>I have good friends in church</c:v>
                </c:pt>
                <c:pt idx="1">
                  <c:v>Significant anchors or rites of passages make me stay on</c:v>
                </c:pt>
                <c:pt idx="3">
                  <c:v> My parents modelled the importance of church to me</c:v>
                </c:pt>
                <c:pt idx="4">
                  <c:v>I want to attend church with my parent/s and grandparent/s</c:v>
                </c:pt>
              </c:strCache>
            </c:strRef>
          </c:cat>
          <c:val>
            <c:numRef>
              <c:f>'COMPARISON MASTER_reorg'!$S$38:$W$38</c:f>
              <c:numCache>
                <c:formatCode>0%</c:formatCode>
                <c:ptCount val="5"/>
                <c:pt idx="0">
                  <c:v>0.95</c:v>
                </c:pt>
                <c:pt idx="1">
                  <c:v>0.66666666666666663</c:v>
                </c:pt>
                <c:pt idx="3">
                  <c:v>0.93333333333333335</c:v>
                </c:pt>
                <c:pt idx="4">
                  <c:v>0.75</c:v>
                </c:pt>
              </c:numCache>
            </c:numRef>
          </c:val>
          <c:extLst xmlns:c16r2="http://schemas.microsoft.com/office/drawing/2015/06/chart">
            <c:ext xmlns:c16="http://schemas.microsoft.com/office/drawing/2014/chart" uri="{C3380CC4-5D6E-409C-BE32-E72D297353CC}">
              <c16:uniqueId val="{00000000-DF02-FB47-82F8-1003C1F01537}"/>
            </c:ext>
          </c:extLst>
        </c:ser>
        <c:ser>
          <c:idx val="1"/>
          <c:order val="1"/>
          <c:tx>
            <c:strRef>
              <c:f>'COMPARISON MASTER_reorg'!$R$39</c:f>
              <c:strCache>
                <c:ptCount val="1"/>
                <c:pt idx="0">
                  <c:v>Not true for me</c:v>
                </c:pt>
              </c:strCache>
            </c:strRef>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dLbl>
              <c:idx val="3"/>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MASTER_reorg'!$S$37:$W$37</c:f>
              <c:strCache>
                <c:ptCount val="5"/>
                <c:pt idx="0">
                  <c:v>I have good friends in church</c:v>
                </c:pt>
                <c:pt idx="1">
                  <c:v>Significant anchors or rites of passages make me stay on</c:v>
                </c:pt>
                <c:pt idx="3">
                  <c:v> My parents modelled the importance of church to me</c:v>
                </c:pt>
                <c:pt idx="4">
                  <c:v>I want to attend church with my parent/s and grandparent/s</c:v>
                </c:pt>
              </c:strCache>
            </c:strRef>
          </c:cat>
          <c:val>
            <c:numRef>
              <c:f>'COMPARISON MASTER_reorg'!$S$39:$W$39</c:f>
              <c:numCache>
                <c:formatCode>0%</c:formatCode>
                <c:ptCount val="5"/>
                <c:pt idx="0">
                  <c:v>0.05</c:v>
                </c:pt>
                <c:pt idx="1">
                  <c:v>0.26666666666666666</c:v>
                </c:pt>
                <c:pt idx="3">
                  <c:v>6.6666666666666666E-2</c:v>
                </c:pt>
                <c:pt idx="4">
                  <c:v>0.18333333333333332</c:v>
                </c:pt>
              </c:numCache>
            </c:numRef>
          </c:val>
          <c:extLst xmlns:c16r2="http://schemas.microsoft.com/office/drawing/2015/06/chart">
            <c:ext xmlns:c16="http://schemas.microsoft.com/office/drawing/2014/chart" uri="{C3380CC4-5D6E-409C-BE32-E72D297353CC}">
              <c16:uniqueId val="{00000001-DF02-FB47-82F8-1003C1F01537}"/>
            </c:ext>
          </c:extLst>
        </c:ser>
        <c:dLbls>
          <c:showLegendKey val="0"/>
          <c:showVal val="0"/>
          <c:showCatName val="0"/>
          <c:showSerName val="0"/>
          <c:showPercent val="0"/>
          <c:showBubbleSize val="0"/>
        </c:dLbls>
        <c:gapWidth val="150"/>
        <c:shape val="box"/>
        <c:axId val="182902144"/>
        <c:axId val="182908032"/>
        <c:axId val="0"/>
      </c:bar3DChart>
      <c:catAx>
        <c:axId val="182902144"/>
        <c:scaling>
          <c:orientation val="minMax"/>
        </c:scaling>
        <c:delete val="0"/>
        <c:axPos val="l"/>
        <c:numFmt formatCode="General" sourceLinked="0"/>
        <c:majorTickMark val="out"/>
        <c:minorTickMark val="none"/>
        <c:tickLblPos val="nextTo"/>
        <c:txPr>
          <a:bodyPr/>
          <a:lstStyle/>
          <a:p>
            <a:pPr>
              <a:defRPr sz="1400" b="1"/>
            </a:pPr>
            <a:endParaRPr lang="en-US"/>
          </a:p>
        </c:txPr>
        <c:crossAx val="182908032"/>
        <c:crosses val="autoZero"/>
        <c:auto val="1"/>
        <c:lblAlgn val="ctr"/>
        <c:lblOffset val="100"/>
        <c:noMultiLvlLbl val="0"/>
      </c:catAx>
      <c:valAx>
        <c:axId val="182908032"/>
        <c:scaling>
          <c:orientation val="minMax"/>
        </c:scaling>
        <c:delete val="0"/>
        <c:axPos val="b"/>
        <c:numFmt formatCode="0%" sourceLinked="1"/>
        <c:majorTickMark val="out"/>
        <c:minorTickMark val="none"/>
        <c:tickLblPos val="nextTo"/>
        <c:crossAx val="182902144"/>
        <c:crosses val="autoZero"/>
        <c:crossBetween val="between"/>
      </c:valAx>
    </c:plotArea>
    <c:legend>
      <c:legendPos val="r"/>
      <c:layout>
        <c:manualLayout>
          <c:xMode val="edge"/>
          <c:yMode val="edge"/>
          <c:x val="0.49809776902887137"/>
          <c:y val="0.90702354913969085"/>
          <c:w val="0.47412445319335084"/>
          <c:h val="7.4841790609507131E-2"/>
        </c:manualLayout>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3815726159230097"/>
          <c:y val="2.8230822553362615E-2"/>
          <c:w val="0.63356496062992129"/>
          <c:h val="0.85048277108490289"/>
        </c:manualLayout>
      </c:layout>
      <c:bar3DChart>
        <c:barDir val="bar"/>
        <c:grouping val="stacked"/>
        <c:varyColors val="0"/>
        <c:ser>
          <c:idx val="0"/>
          <c:order val="0"/>
          <c:tx>
            <c:strRef>
              <c:f>'COMPARISON MASTER_reorg'!$R$55</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MASTER_reorg'!$S$54:$W$54</c:f>
              <c:strCache>
                <c:ptCount val="5"/>
                <c:pt idx="0">
                  <c:v>I have good friends in church</c:v>
                </c:pt>
                <c:pt idx="1">
                  <c:v>Significant anchors or rites of passages make me stay on</c:v>
                </c:pt>
                <c:pt idx="3">
                  <c:v> My parents modelled the importance of church to me</c:v>
                </c:pt>
                <c:pt idx="4">
                  <c:v>I want to attend church with my parent/s and grandparent/s</c:v>
                </c:pt>
              </c:strCache>
            </c:strRef>
          </c:cat>
          <c:val>
            <c:numRef>
              <c:f>'COMPARISON MASTER_reorg'!$S$55:$W$55</c:f>
              <c:numCache>
                <c:formatCode>0%</c:formatCode>
                <c:ptCount val="5"/>
                <c:pt idx="0">
                  <c:v>0.967741935483871</c:v>
                </c:pt>
                <c:pt idx="1">
                  <c:v>0.64516129032258063</c:v>
                </c:pt>
                <c:pt idx="3">
                  <c:v>0.72580645161290325</c:v>
                </c:pt>
                <c:pt idx="4">
                  <c:v>0.80645161290322576</c:v>
                </c:pt>
              </c:numCache>
            </c:numRef>
          </c:val>
          <c:extLst xmlns:c16r2="http://schemas.microsoft.com/office/drawing/2015/06/chart">
            <c:ext xmlns:c16="http://schemas.microsoft.com/office/drawing/2014/chart" uri="{C3380CC4-5D6E-409C-BE32-E72D297353CC}">
              <c16:uniqueId val="{00000000-D0B3-3749-9BE8-E349F0F5FAC4}"/>
            </c:ext>
          </c:extLst>
        </c:ser>
        <c:ser>
          <c:idx val="1"/>
          <c:order val="1"/>
          <c:tx>
            <c:strRef>
              <c:f>'COMPARISON MASTER_reorg'!$R$56</c:f>
              <c:strCache>
                <c:ptCount val="1"/>
                <c:pt idx="0">
                  <c:v>Not true for me</c:v>
                </c:pt>
              </c:strCache>
            </c:strRef>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MASTER_reorg'!$S$54:$W$54</c:f>
              <c:strCache>
                <c:ptCount val="5"/>
                <c:pt idx="0">
                  <c:v>I have good friends in church</c:v>
                </c:pt>
                <c:pt idx="1">
                  <c:v>Significant anchors or rites of passages make me stay on</c:v>
                </c:pt>
                <c:pt idx="3">
                  <c:v> My parents modelled the importance of church to me</c:v>
                </c:pt>
                <c:pt idx="4">
                  <c:v>I want to attend church with my parent/s and grandparent/s</c:v>
                </c:pt>
              </c:strCache>
            </c:strRef>
          </c:cat>
          <c:val>
            <c:numRef>
              <c:f>'COMPARISON MASTER_reorg'!$S$56:$W$56</c:f>
              <c:numCache>
                <c:formatCode>0%</c:formatCode>
                <c:ptCount val="5"/>
                <c:pt idx="0">
                  <c:v>3.2258064516129031E-2</c:v>
                </c:pt>
                <c:pt idx="1">
                  <c:v>0.30645161290322581</c:v>
                </c:pt>
                <c:pt idx="3">
                  <c:v>0.20967741935483872</c:v>
                </c:pt>
                <c:pt idx="4">
                  <c:v>0.17741935483870969</c:v>
                </c:pt>
              </c:numCache>
            </c:numRef>
          </c:val>
          <c:extLst xmlns:c16r2="http://schemas.microsoft.com/office/drawing/2015/06/chart">
            <c:ext xmlns:c16="http://schemas.microsoft.com/office/drawing/2014/chart" uri="{C3380CC4-5D6E-409C-BE32-E72D297353CC}">
              <c16:uniqueId val="{00000001-D0B3-3749-9BE8-E349F0F5FAC4}"/>
            </c:ext>
          </c:extLst>
        </c:ser>
        <c:dLbls>
          <c:showLegendKey val="0"/>
          <c:showVal val="0"/>
          <c:showCatName val="0"/>
          <c:showSerName val="0"/>
          <c:showPercent val="0"/>
          <c:showBubbleSize val="0"/>
        </c:dLbls>
        <c:gapWidth val="150"/>
        <c:shape val="box"/>
        <c:axId val="182934912"/>
        <c:axId val="182957184"/>
        <c:axId val="0"/>
      </c:bar3DChart>
      <c:catAx>
        <c:axId val="182934912"/>
        <c:scaling>
          <c:orientation val="minMax"/>
        </c:scaling>
        <c:delete val="1"/>
        <c:axPos val="l"/>
        <c:numFmt formatCode="General" sourceLinked="0"/>
        <c:majorTickMark val="out"/>
        <c:minorTickMark val="none"/>
        <c:tickLblPos val="nextTo"/>
        <c:crossAx val="182957184"/>
        <c:crosses val="autoZero"/>
        <c:auto val="1"/>
        <c:lblAlgn val="ctr"/>
        <c:lblOffset val="100"/>
        <c:noMultiLvlLbl val="0"/>
      </c:catAx>
      <c:valAx>
        <c:axId val="182957184"/>
        <c:scaling>
          <c:orientation val="minMax"/>
        </c:scaling>
        <c:delete val="0"/>
        <c:axPos val="b"/>
        <c:numFmt formatCode="0%" sourceLinked="1"/>
        <c:majorTickMark val="out"/>
        <c:minorTickMark val="none"/>
        <c:tickLblPos val="nextTo"/>
        <c:crossAx val="182934912"/>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396784079598065"/>
          <c:y val="6.8715308688644984E-3"/>
          <c:w val="0.49279293405441799"/>
          <c:h val="0.95407148123512975"/>
        </c:manualLayout>
      </c:layout>
      <c:bar3DChart>
        <c:barDir val="bar"/>
        <c:grouping val="stacked"/>
        <c:varyColors val="0"/>
        <c:ser>
          <c:idx val="0"/>
          <c:order val="0"/>
          <c:tx>
            <c:strRef>
              <c:f>'COMPARISON MASTER_reorg'!$L$73</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MASTER_reorg'!$M$72:$Q$72</c:f>
              <c:strCache>
                <c:ptCount val="5"/>
                <c:pt idx="0">
                  <c:v>I have made a personal commitment to Jesus Christ</c:v>
                </c:pt>
                <c:pt idx="1">
                  <c:v>I attend church regularly, at least three times a month</c:v>
                </c:pt>
                <c:pt idx="2">
                  <c:v>I believe that I am part of God’s Big story</c:v>
                </c:pt>
                <c:pt idx="3">
                  <c:v>I believe the Bible contains all that a person needs to live a meaningful life</c:v>
                </c:pt>
                <c:pt idx="4">
                  <c:v>I have 'heard' God (through scripture, thoughts or mental images etc) guiding me</c:v>
                </c:pt>
              </c:strCache>
            </c:strRef>
          </c:cat>
          <c:val>
            <c:numRef>
              <c:f>'COMPARISON MASTER_reorg'!$M$73:$Q$73</c:f>
              <c:numCache>
                <c:formatCode>0%</c:formatCode>
                <c:ptCount val="5"/>
                <c:pt idx="0">
                  <c:v>1</c:v>
                </c:pt>
                <c:pt idx="1">
                  <c:v>0.94871794871794868</c:v>
                </c:pt>
                <c:pt idx="2">
                  <c:v>0.94871794871794868</c:v>
                </c:pt>
                <c:pt idx="3">
                  <c:v>0.79487179487179482</c:v>
                </c:pt>
                <c:pt idx="4">
                  <c:v>0.84615384615384615</c:v>
                </c:pt>
              </c:numCache>
            </c:numRef>
          </c:val>
          <c:extLst xmlns:c16r2="http://schemas.microsoft.com/office/drawing/2015/06/chart">
            <c:ext xmlns:c16="http://schemas.microsoft.com/office/drawing/2014/chart" uri="{C3380CC4-5D6E-409C-BE32-E72D297353CC}">
              <c16:uniqueId val="{00000000-E416-8E4B-8239-DB6739937676}"/>
            </c:ext>
          </c:extLst>
        </c:ser>
        <c:ser>
          <c:idx val="1"/>
          <c:order val="1"/>
          <c:tx>
            <c:strRef>
              <c:f>'COMPARISON MASTER_reorg'!$L$74</c:f>
              <c:strCache>
                <c:ptCount val="1"/>
                <c:pt idx="0">
                  <c:v>Not true for me</c:v>
                </c:pt>
              </c:strCache>
            </c:strRef>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dLbl>
              <c:idx val="1"/>
              <c:delete val="1"/>
              <c:extLst xmlns:c16r2="http://schemas.microsoft.com/office/drawing/2015/06/chart">
                <c:ext xmlns:c15="http://schemas.microsoft.com/office/drawing/2012/chart" uri="{CE6537A1-D6FC-4f65-9D91-7224C49458BB}"/>
              </c:extLst>
            </c:dLbl>
            <c:dLbl>
              <c:idx val="2"/>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MASTER_reorg'!$M$72:$Q$72</c:f>
              <c:strCache>
                <c:ptCount val="5"/>
                <c:pt idx="0">
                  <c:v>I have made a personal commitment to Jesus Christ</c:v>
                </c:pt>
                <c:pt idx="1">
                  <c:v>I attend church regularly, at least three times a month</c:v>
                </c:pt>
                <c:pt idx="2">
                  <c:v>I believe that I am part of God’s Big story</c:v>
                </c:pt>
                <c:pt idx="3">
                  <c:v>I believe the Bible contains all that a person needs to live a meaningful life</c:v>
                </c:pt>
                <c:pt idx="4">
                  <c:v>I have 'heard' God (through scripture, thoughts or mental images etc) guiding me</c:v>
                </c:pt>
              </c:strCache>
            </c:strRef>
          </c:cat>
          <c:val>
            <c:numRef>
              <c:f>'COMPARISON MASTER_reorg'!$M$74:$Q$74</c:f>
              <c:numCache>
                <c:formatCode>0%</c:formatCode>
                <c:ptCount val="5"/>
                <c:pt idx="0">
                  <c:v>0</c:v>
                </c:pt>
                <c:pt idx="1">
                  <c:v>5.128205128205128E-2</c:v>
                </c:pt>
                <c:pt idx="2">
                  <c:v>2.564102564102564E-2</c:v>
                </c:pt>
                <c:pt idx="3">
                  <c:v>0.17948717948717949</c:v>
                </c:pt>
                <c:pt idx="4">
                  <c:v>0.15384615384615385</c:v>
                </c:pt>
              </c:numCache>
            </c:numRef>
          </c:val>
          <c:extLst xmlns:c16r2="http://schemas.microsoft.com/office/drawing/2015/06/chart">
            <c:ext xmlns:c16="http://schemas.microsoft.com/office/drawing/2014/chart" uri="{C3380CC4-5D6E-409C-BE32-E72D297353CC}">
              <c16:uniqueId val="{00000001-E416-8E4B-8239-DB6739937676}"/>
            </c:ext>
          </c:extLst>
        </c:ser>
        <c:dLbls>
          <c:showLegendKey val="0"/>
          <c:showVal val="0"/>
          <c:showCatName val="0"/>
          <c:showSerName val="0"/>
          <c:showPercent val="0"/>
          <c:showBubbleSize val="0"/>
        </c:dLbls>
        <c:gapWidth val="150"/>
        <c:shape val="box"/>
        <c:axId val="183016832"/>
        <c:axId val="183030912"/>
        <c:axId val="0"/>
      </c:bar3DChart>
      <c:catAx>
        <c:axId val="183016832"/>
        <c:scaling>
          <c:orientation val="minMax"/>
        </c:scaling>
        <c:delete val="0"/>
        <c:axPos val="l"/>
        <c:numFmt formatCode="General" sourceLinked="0"/>
        <c:majorTickMark val="out"/>
        <c:minorTickMark val="none"/>
        <c:tickLblPos val="nextTo"/>
        <c:txPr>
          <a:bodyPr/>
          <a:lstStyle/>
          <a:p>
            <a:pPr>
              <a:defRPr sz="1400" b="1"/>
            </a:pPr>
            <a:endParaRPr lang="en-US"/>
          </a:p>
        </c:txPr>
        <c:crossAx val="183030912"/>
        <c:crosses val="autoZero"/>
        <c:auto val="1"/>
        <c:lblAlgn val="ctr"/>
        <c:lblOffset val="100"/>
        <c:noMultiLvlLbl val="0"/>
      </c:catAx>
      <c:valAx>
        <c:axId val="183030912"/>
        <c:scaling>
          <c:orientation val="minMax"/>
          <c:max val="1"/>
          <c:min val="0"/>
        </c:scaling>
        <c:delete val="0"/>
        <c:axPos val="b"/>
        <c:numFmt formatCode="0%" sourceLinked="1"/>
        <c:majorTickMark val="out"/>
        <c:minorTickMark val="none"/>
        <c:tickLblPos val="nextTo"/>
        <c:crossAx val="183016832"/>
        <c:crosses val="autoZero"/>
        <c:crossBetween val="between"/>
        <c:majorUnit val="0.2"/>
        <c:minorUnit val="2.0000000000000004E-2"/>
      </c:valAx>
    </c:plotArea>
    <c:legend>
      <c:legendPos val="r"/>
      <c:layout>
        <c:manualLayout>
          <c:xMode val="edge"/>
          <c:yMode val="edge"/>
          <c:x val="0.62284128248924098"/>
          <c:y val="0.95839098686004587"/>
          <c:w val="0.37715871751075908"/>
          <c:h val="4.1609013139954139E-2"/>
        </c:manualLayout>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4.5249558959581708E-2"/>
          <c:y val="2.8116843700136378E-2"/>
          <c:w val="0.58510227447495688"/>
          <c:h val="0.90784920838103333"/>
        </c:manualLayout>
      </c:layout>
      <c:bar3DChart>
        <c:barDir val="bar"/>
        <c:grouping val="stacked"/>
        <c:varyColors val="0"/>
        <c:ser>
          <c:idx val="0"/>
          <c:order val="0"/>
          <c:tx>
            <c:strRef>
              <c:f>'COMPARISON MASTER_reorg'!$L$90</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MASTER_reorg'!$M$89:$Q$89</c:f>
              <c:strCache>
                <c:ptCount val="5"/>
                <c:pt idx="0">
                  <c:v>I have made a personal commitment to Jesus Christ</c:v>
                </c:pt>
                <c:pt idx="1">
                  <c:v>I attend church regularly, at least three times a month</c:v>
                </c:pt>
                <c:pt idx="2">
                  <c:v>I believe that I am part of God’s Big story</c:v>
                </c:pt>
                <c:pt idx="3">
                  <c:v>I believe the Bible contains all that a person needs to live a meaningful life</c:v>
                </c:pt>
                <c:pt idx="4">
                  <c:v>I have 'heard' God (through scripture, thoughts or mental images etc) guiding me</c:v>
                </c:pt>
              </c:strCache>
            </c:strRef>
          </c:cat>
          <c:val>
            <c:numRef>
              <c:f>'COMPARISON MASTER_reorg'!$M$90:$Q$90</c:f>
              <c:numCache>
                <c:formatCode>0%</c:formatCode>
                <c:ptCount val="5"/>
                <c:pt idx="0">
                  <c:v>1</c:v>
                </c:pt>
                <c:pt idx="1">
                  <c:v>1</c:v>
                </c:pt>
                <c:pt idx="2">
                  <c:v>0.97916666666666663</c:v>
                </c:pt>
                <c:pt idx="3">
                  <c:v>0.89583333333333337</c:v>
                </c:pt>
                <c:pt idx="4">
                  <c:v>0.91666666666666663</c:v>
                </c:pt>
              </c:numCache>
            </c:numRef>
          </c:val>
          <c:extLst xmlns:c16r2="http://schemas.microsoft.com/office/drawing/2015/06/chart">
            <c:ext xmlns:c16="http://schemas.microsoft.com/office/drawing/2014/chart" uri="{C3380CC4-5D6E-409C-BE32-E72D297353CC}">
              <c16:uniqueId val="{00000000-7399-9C4A-B363-43830FC86DB0}"/>
            </c:ext>
          </c:extLst>
        </c:ser>
        <c:ser>
          <c:idx val="1"/>
          <c:order val="1"/>
          <c:tx>
            <c:strRef>
              <c:f>'COMPARISON MASTER_reorg'!$L$91</c:f>
              <c:strCache>
                <c:ptCount val="1"/>
                <c:pt idx="0">
                  <c:v>Not true for me</c:v>
                </c:pt>
              </c:strCache>
            </c:strRef>
          </c:tx>
          <c:spPr>
            <a:solidFill>
              <a:srgbClr val="FFFF00"/>
            </a:solidFill>
          </c:spPr>
          <c:invertIfNegative val="0"/>
          <c:cat>
            <c:strRef>
              <c:f>'COMPARISON MASTER_reorg'!$M$89:$Q$89</c:f>
              <c:strCache>
                <c:ptCount val="5"/>
                <c:pt idx="0">
                  <c:v>I have made a personal commitment to Jesus Christ</c:v>
                </c:pt>
                <c:pt idx="1">
                  <c:v>I attend church regularly, at least three times a month</c:v>
                </c:pt>
                <c:pt idx="2">
                  <c:v>I believe that I am part of God’s Big story</c:v>
                </c:pt>
                <c:pt idx="3">
                  <c:v>I believe the Bible contains all that a person needs to live a meaningful life</c:v>
                </c:pt>
                <c:pt idx="4">
                  <c:v>I have 'heard' God (through scripture, thoughts or mental images etc) guiding me</c:v>
                </c:pt>
              </c:strCache>
            </c:strRef>
          </c:cat>
          <c:val>
            <c:numRef>
              <c:f>'COMPARISON MASTER_reorg'!$M$91:$Q$91</c:f>
              <c:numCache>
                <c:formatCode>0%</c:formatCode>
                <c:ptCount val="5"/>
                <c:pt idx="0">
                  <c:v>0</c:v>
                </c:pt>
                <c:pt idx="1">
                  <c:v>0</c:v>
                </c:pt>
                <c:pt idx="2">
                  <c:v>2.0833333333333332E-2</c:v>
                </c:pt>
                <c:pt idx="3">
                  <c:v>0.10416666666666667</c:v>
                </c:pt>
                <c:pt idx="4">
                  <c:v>8.3333333333333329E-2</c:v>
                </c:pt>
              </c:numCache>
            </c:numRef>
          </c:val>
          <c:extLst xmlns:c16r2="http://schemas.microsoft.com/office/drawing/2015/06/chart">
            <c:ext xmlns:c16="http://schemas.microsoft.com/office/drawing/2014/chart" uri="{C3380CC4-5D6E-409C-BE32-E72D297353CC}">
              <c16:uniqueId val="{00000001-7399-9C4A-B363-43830FC86DB0}"/>
            </c:ext>
          </c:extLst>
        </c:ser>
        <c:dLbls>
          <c:showLegendKey val="0"/>
          <c:showVal val="0"/>
          <c:showCatName val="0"/>
          <c:showSerName val="0"/>
          <c:showPercent val="0"/>
          <c:showBubbleSize val="0"/>
        </c:dLbls>
        <c:gapWidth val="150"/>
        <c:shape val="box"/>
        <c:axId val="180497408"/>
        <c:axId val="180499200"/>
        <c:axId val="0"/>
      </c:bar3DChart>
      <c:catAx>
        <c:axId val="180497408"/>
        <c:scaling>
          <c:orientation val="minMax"/>
        </c:scaling>
        <c:delete val="1"/>
        <c:axPos val="l"/>
        <c:numFmt formatCode="General" sourceLinked="0"/>
        <c:majorTickMark val="out"/>
        <c:minorTickMark val="none"/>
        <c:tickLblPos val="nextTo"/>
        <c:crossAx val="180499200"/>
        <c:crosses val="autoZero"/>
        <c:auto val="1"/>
        <c:lblAlgn val="ctr"/>
        <c:lblOffset val="100"/>
        <c:noMultiLvlLbl val="0"/>
      </c:catAx>
      <c:valAx>
        <c:axId val="180499200"/>
        <c:scaling>
          <c:orientation val="minMax"/>
          <c:max val="1"/>
          <c:min val="0"/>
        </c:scaling>
        <c:delete val="0"/>
        <c:axPos val="b"/>
        <c:numFmt formatCode="0%" sourceLinked="1"/>
        <c:majorTickMark val="out"/>
        <c:minorTickMark val="none"/>
        <c:tickLblPos val="nextTo"/>
        <c:crossAx val="180497408"/>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3282318913717685"/>
          <c:y val="3.0040156356896022E-2"/>
          <c:w val="0.55143608382137432"/>
          <c:h val="0.84469744589782425"/>
        </c:manualLayout>
      </c:layout>
      <c:bar3DChart>
        <c:barDir val="bar"/>
        <c:grouping val="stacked"/>
        <c:varyColors val="0"/>
        <c:ser>
          <c:idx val="0"/>
          <c:order val="0"/>
          <c:tx>
            <c:strRef>
              <c:f>'COMPARISON MASTER_reorg'!$A$73</c:f>
              <c:strCache>
                <c:ptCount val="1"/>
                <c:pt idx="0">
                  <c:v>True for me</c:v>
                </c:pt>
              </c:strCache>
            </c:strRef>
          </c:tx>
          <c:spPr>
            <a:solidFill>
              <a:schemeClr val="bg1">
                <a:lumMod val="85000"/>
              </a:schemeClr>
            </a:solidFill>
          </c:spPr>
          <c:invertIfNegative val="0"/>
          <c:dLbls>
            <c:dLbl>
              <c:idx val="5"/>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MASTER_reorg'!$B$72:$K$72</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MASTER_reorg'!$B$73:$K$73</c:f>
              <c:numCache>
                <c:formatCode>0%</c:formatCode>
                <c:ptCount val="10"/>
                <c:pt idx="0">
                  <c:v>0.87179487179487181</c:v>
                </c:pt>
                <c:pt idx="1">
                  <c:v>0.84615384615384615</c:v>
                </c:pt>
                <c:pt idx="2">
                  <c:v>0.92307692307692313</c:v>
                </c:pt>
                <c:pt idx="3">
                  <c:v>0.79487179487179482</c:v>
                </c:pt>
                <c:pt idx="4">
                  <c:v>0.82051282051282048</c:v>
                </c:pt>
                <c:pt idx="5">
                  <c:v>0</c:v>
                </c:pt>
                <c:pt idx="6">
                  <c:v>0.84615384615384615</c:v>
                </c:pt>
                <c:pt idx="7">
                  <c:v>0.71794871794871795</c:v>
                </c:pt>
                <c:pt idx="8">
                  <c:v>0.53846153846153844</c:v>
                </c:pt>
                <c:pt idx="9">
                  <c:v>0.71794871794871795</c:v>
                </c:pt>
              </c:numCache>
            </c:numRef>
          </c:val>
          <c:extLst xmlns:c16r2="http://schemas.microsoft.com/office/drawing/2015/06/chart">
            <c:ext xmlns:c16="http://schemas.microsoft.com/office/drawing/2014/chart" uri="{C3380CC4-5D6E-409C-BE32-E72D297353CC}">
              <c16:uniqueId val="{00000000-A7FC-5D41-9787-9A053E2F4A4B}"/>
            </c:ext>
          </c:extLst>
        </c:ser>
        <c:ser>
          <c:idx val="1"/>
          <c:order val="1"/>
          <c:tx>
            <c:strRef>
              <c:f>'COMPARISON MASTER_reorg'!$A$74</c:f>
              <c:strCache>
                <c:ptCount val="1"/>
                <c:pt idx="0">
                  <c:v>Not true for me</c:v>
                </c:pt>
              </c:strCache>
            </c:strRef>
          </c:tx>
          <c:spPr>
            <a:solidFill>
              <a:srgbClr val="FFFF00"/>
            </a:solidFill>
          </c:spPr>
          <c:invertIfNegative val="0"/>
          <c:dLbls>
            <c:dLbl>
              <c:idx val="2"/>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MASTER_reorg'!$B$72:$K$72</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MASTER_reorg'!$B$74:$K$74</c:f>
              <c:numCache>
                <c:formatCode>0%</c:formatCode>
                <c:ptCount val="10"/>
                <c:pt idx="0">
                  <c:v>0.12820512820512819</c:v>
                </c:pt>
                <c:pt idx="1">
                  <c:v>0.15384615384615385</c:v>
                </c:pt>
                <c:pt idx="2">
                  <c:v>7.6923076923076927E-2</c:v>
                </c:pt>
                <c:pt idx="3">
                  <c:v>0.20512820512820512</c:v>
                </c:pt>
                <c:pt idx="4">
                  <c:v>0.17948717948717949</c:v>
                </c:pt>
                <c:pt idx="5">
                  <c:v>1</c:v>
                </c:pt>
                <c:pt idx="6">
                  <c:v>0.10256410256410256</c:v>
                </c:pt>
                <c:pt idx="7">
                  <c:v>0.25641025641025639</c:v>
                </c:pt>
                <c:pt idx="8">
                  <c:v>0.4358974358974359</c:v>
                </c:pt>
                <c:pt idx="9">
                  <c:v>0.28205128205128205</c:v>
                </c:pt>
              </c:numCache>
            </c:numRef>
          </c:val>
          <c:extLst xmlns:c16r2="http://schemas.microsoft.com/office/drawing/2015/06/chart">
            <c:ext xmlns:c16="http://schemas.microsoft.com/office/drawing/2014/chart" uri="{C3380CC4-5D6E-409C-BE32-E72D297353CC}">
              <c16:uniqueId val="{00000001-A7FC-5D41-9787-9A053E2F4A4B}"/>
            </c:ext>
          </c:extLst>
        </c:ser>
        <c:dLbls>
          <c:showLegendKey val="0"/>
          <c:showVal val="0"/>
          <c:showCatName val="0"/>
          <c:showSerName val="0"/>
          <c:showPercent val="0"/>
          <c:showBubbleSize val="0"/>
        </c:dLbls>
        <c:gapWidth val="88"/>
        <c:gapDepth val="55"/>
        <c:shape val="box"/>
        <c:axId val="183343744"/>
        <c:axId val="183345536"/>
        <c:axId val="0"/>
      </c:bar3DChart>
      <c:catAx>
        <c:axId val="183343744"/>
        <c:scaling>
          <c:orientation val="minMax"/>
        </c:scaling>
        <c:delete val="0"/>
        <c:axPos val="l"/>
        <c:numFmt formatCode="General" sourceLinked="0"/>
        <c:majorTickMark val="out"/>
        <c:minorTickMark val="none"/>
        <c:tickLblPos val="nextTo"/>
        <c:txPr>
          <a:bodyPr/>
          <a:lstStyle/>
          <a:p>
            <a:pPr>
              <a:defRPr sz="1200" b="1"/>
            </a:pPr>
            <a:endParaRPr lang="en-US"/>
          </a:p>
        </c:txPr>
        <c:crossAx val="183345536"/>
        <c:crosses val="autoZero"/>
        <c:auto val="1"/>
        <c:lblAlgn val="ctr"/>
        <c:lblOffset val="100"/>
        <c:noMultiLvlLbl val="0"/>
      </c:catAx>
      <c:valAx>
        <c:axId val="183345536"/>
        <c:scaling>
          <c:orientation val="minMax"/>
        </c:scaling>
        <c:delete val="0"/>
        <c:axPos val="b"/>
        <c:numFmt formatCode="0%" sourceLinked="1"/>
        <c:majorTickMark val="out"/>
        <c:minorTickMark val="none"/>
        <c:tickLblPos val="nextTo"/>
        <c:crossAx val="183343744"/>
        <c:crosses val="autoZero"/>
        <c:crossBetween val="between"/>
      </c:valAx>
    </c:plotArea>
    <c:legend>
      <c:legendPos val="r"/>
      <c:layout>
        <c:manualLayout>
          <c:xMode val="edge"/>
          <c:yMode val="edge"/>
          <c:x val="0.5377821776416376"/>
          <c:y val="0.94869027710371368"/>
          <c:w val="0.44912445319335081"/>
          <c:h val="4.7064012831729361E-2"/>
        </c:manualLayout>
      </c:layout>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4.1338062894077217E-2"/>
          <c:y val="2.7324819933935353E-2"/>
          <c:w val="0.69564264548992272"/>
          <c:h val="0.91044500532804651"/>
        </c:manualLayout>
      </c:layout>
      <c:bar3DChart>
        <c:barDir val="bar"/>
        <c:grouping val="stacked"/>
        <c:varyColors val="0"/>
        <c:ser>
          <c:idx val="0"/>
          <c:order val="0"/>
          <c:tx>
            <c:strRef>
              <c:f>'COMPARISON MASTER_reorg'!$A$90</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MASTER_reorg'!$B$89:$K$89</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MASTER_reorg'!$B$90:$K$90</c:f>
              <c:numCache>
                <c:formatCode>0%</c:formatCode>
                <c:ptCount val="10"/>
                <c:pt idx="0">
                  <c:v>0.91666666666666663</c:v>
                </c:pt>
                <c:pt idx="1">
                  <c:v>0.91666666666666663</c:v>
                </c:pt>
                <c:pt idx="2">
                  <c:v>0.95833333333333337</c:v>
                </c:pt>
                <c:pt idx="3">
                  <c:v>0.91666666666666663</c:v>
                </c:pt>
                <c:pt idx="4">
                  <c:v>0.91666666666666663</c:v>
                </c:pt>
                <c:pt idx="5">
                  <c:v>0.60416666666666663</c:v>
                </c:pt>
                <c:pt idx="6">
                  <c:v>0.9375</c:v>
                </c:pt>
                <c:pt idx="7">
                  <c:v>0.77083333333333337</c:v>
                </c:pt>
                <c:pt idx="8">
                  <c:v>0.64583333333333337</c:v>
                </c:pt>
                <c:pt idx="9">
                  <c:v>0.8125</c:v>
                </c:pt>
              </c:numCache>
            </c:numRef>
          </c:val>
          <c:extLst xmlns:c16r2="http://schemas.microsoft.com/office/drawing/2015/06/chart">
            <c:ext xmlns:c16="http://schemas.microsoft.com/office/drawing/2014/chart" uri="{C3380CC4-5D6E-409C-BE32-E72D297353CC}">
              <c16:uniqueId val="{00000000-5E2E-384F-9F13-2983112E4A42}"/>
            </c:ext>
          </c:extLst>
        </c:ser>
        <c:ser>
          <c:idx val="1"/>
          <c:order val="1"/>
          <c:tx>
            <c:strRef>
              <c:f>'COMPARISON MASTER_reorg'!$A$91</c:f>
              <c:strCache>
                <c:ptCount val="1"/>
                <c:pt idx="0">
                  <c:v>Not true for me</c:v>
                </c:pt>
              </c:strCache>
            </c:strRef>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dLbl>
              <c:idx val="1"/>
              <c:delete val="1"/>
              <c:extLst xmlns:c16r2="http://schemas.microsoft.com/office/drawing/2015/06/chart">
                <c:ext xmlns:c15="http://schemas.microsoft.com/office/drawing/2012/chart" uri="{CE6537A1-D6FC-4f65-9D91-7224C49458BB}"/>
              </c:extLst>
            </c:dLbl>
            <c:dLbl>
              <c:idx val="2"/>
              <c:delete val="1"/>
              <c:extLst xmlns:c16r2="http://schemas.microsoft.com/office/drawing/2015/06/chart">
                <c:ext xmlns:c15="http://schemas.microsoft.com/office/drawing/2012/chart" uri="{CE6537A1-D6FC-4f65-9D91-7224C49458BB}"/>
              </c:extLst>
            </c:dLbl>
            <c:dLbl>
              <c:idx val="3"/>
              <c:delete val="1"/>
              <c:extLst xmlns:c16r2="http://schemas.microsoft.com/office/drawing/2015/06/chart">
                <c:ext xmlns:c15="http://schemas.microsoft.com/office/drawing/2012/chart" uri="{CE6537A1-D6FC-4f65-9D91-7224C49458BB}"/>
              </c:extLst>
            </c:dLbl>
            <c:dLbl>
              <c:idx val="4"/>
              <c:delete val="1"/>
              <c:extLst xmlns:c16r2="http://schemas.microsoft.com/office/drawing/2015/06/chart">
                <c:ext xmlns:c15="http://schemas.microsoft.com/office/drawing/2012/chart" uri="{CE6537A1-D6FC-4f65-9D91-7224C49458BB}"/>
              </c:extLst>
            </c:dLbl>
            <c:dLbl>
              <c:idx val="6"/>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MASTER_reorg'!$B$89:$K$89</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MASTER_reorg'!$B$91:$K$91</c:f>
              <c:numCache>
                <c:formatCode>0%</c:formatCode>
                <c:ptCount val="10"/>
                <c:pt idx="0">
                  <c:v>8.3333333333333329E-2</c:v>
                </c:pt>
                <c:pt idx="1">
                  <c:v>8.3333333333333329E-2</c:v>
                </c:pt>
                <c:pt idx="2">
                  <c:v>4.1666666666666664E-2</c:v>
                </c:pt>
                <c:pt idx="3">
                  <c:v>8.3333333333333329E-2</c:v>
                </c:pt>
                <c:pt idx="4">
                  <c:v>6.25E-2</c:v>
                </c:pt>
                <c:pt idx="5">
                  <c:v>0.375</c:v>
                </c:pt>
                <c:pt idx="6">
                  <c:v>4.1666666666666664E-2</c:v>
                </c:pt>
                <c:pt idx="7">
                  <c:v>0.22916666666666666</c:v>
                </c:pt>
                <c:pt idx="8">
                  <c:v>0.33333333333333331</c:v>
                </c:pt>
                <c:pt idx="9">
                  <c:v>0.1875</c:v>
                </c:pt>
              </c:numCache>
            </c:numRef>
          </c:val>
          <c:extLst xmlns:c16r2="http://schemas.microsoft.com/office/drawing/2015/06/chart">
            <c:ext xmlns:c16="http://schemas.microsoft.com/office/drawing/2014/chart" uri="{C3380CC4-5D6E-409C-BE32-E72D297353CC}">
              <c16:uniqueId val="{00000001-5E2E-384F-9F13-2983112E4A42}"/>
            </c:ext>
          </c:extLst>
        </c:ser>
        <c:dLbls>
          <c:showLegendKey val="0"/>
          <c:showVal val="0"/>
          <c:showCatName val="0"/>
          <c:showSerName val="0"/>
          <c:showPercent val="0"/>
          <c:showBubbleSize val="0"/>
        </c:dLbls>
        <c:gapWidth val="88"/>
        <c:gapDepth val="55"/>
        <c:shape val="box"/>
        <c:axId val="180583040"/>
        <c:axId val="180588928"/>
        <c:axId val="0"/>
      </c:bar3DChart>
      <c:catAx>
        <c:axId val="180583040"/>
        <c:scaling>
          <c:orientation val="minMax"/>
        </c:scaling>
        <c:delete val="1"/>
        <c:axPos val="l"/>
        <c:numFmt formatCode="General" sourceLinked="0"/>
        <c:majorTickMark val="out"/>
        <c:minorTickMark val="none"/>
        <c:tickLblPos val="nextTo"/>
        <c:crossAx val="180588928"/>
        <c:crosses val="autoZero"/>
        <c:auto val="1"/>
        <c:lblAlgn val="ctr"/>
        <c:lblOffset val="100"/>
        <c:noMultiLvlLbl val="0"/>
      </c:catAx>
      <c:valAx>
        <c:axId val="180588928"/>
        <c:scaling>
          <c:orientation val="minMax"/>
        </c:scaling>
        <c:delete val="0"/>
        <c:axPos val="b"/>
        <c:numFmt formatCode="0%" sourceLinked="1"/>
        <c:majorTickMark val="out"/>
        <c:minorTickMark val="none"/>
        <c:tickLblPos val="nextTo"/>
        <c:crossAx val="1805830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4.1962202612408142E-2"/>
          <c:y val="0"/>
          <c:w val="0.90764653664524331"/>
          <c:h val="1"/>
        </c:manualLayout>
      </c:layout>
      <c:pie3DChart>
        <c:varyColors val="1"/>
        <c:ser>
          <c:idx val="0"/>
          <c:order val="0"/>
          <c:tx>
            <c:strRef>
              <c:f>Sheet1!$B$1</c:f>
              <c:strCache>
                <c:ptCount val="1"/>
                <c:pt idx="0">
                  <c:v>Type of Church</c:v>
                </c:pt>
              </c:strCache>
            </c:strRef>
          </c:tx>
          <c:spPr>
            <a:solidFill>
              <a:srgbClr val="FFFF00"/>
            </a:solidFill>
          </c:spPr>
          <c:dPt>
            <c:idx val="1"/>
            <c:bubble3D val="0"/>
            <c:spPr>
              <a:solidFill>
                <a:srgbClr val="FF0000"/>
              </a:solidFill>
            </c:spPr>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Denominational</c:v>
                </c:pt>
                <c:pt idx="1">
                  <c:v>Non-Denominational</c:v>
                </c:pt>
              </c:strCache>
            </c:strRef>
          </c:cat>
          <c:val>
            <c:numRef>
              <c:f>Sheet1!$B$2:$B$3</c:f>
              <c:numCache>
                <c:formatCode>0%</c:formatCode>
                <c:ptCount val="2"/>
                <c:pt idx="0">
                  <c:v>0.7</c:v>
                </c:pt>
                <c:pt idx="1">
                  <c:v>0.3</c:v>
                </c:pt>
              </c:numCache>
            </c:numRef>
          </c:val>
          <c:extLst xmlns:c16r2="http://schemas.microsoft.com/office/drawing/2015/06/chart">
            <c:ext xmlns:c16="http://schemas.microsoft.com/office/drawing/2014/chart" uri="{C3380CC4-5D6E-409C-BE32-E72D297353CC}">
              <c16:uniqueId val="{00000000-0E55-014F-8A95-3FA6AE2D4A31}"/>
            </c:ext>
          </c:extLst>
        </c:ser>
        <c:dLbls>
          <c:showLegendKey val="0"/>
          <c:showVal val="0"/>
          <c:showCatName val="0"/>
          <c:showSerName val="0"/>
          <c:showPercent val="0"/>
          <c:showBubbleSize val="0"/>
          <c:showLeaderLines val="1"/>
        </c:dLbls>
      </c:pie3DChart>
    </c:plotArea>
    <c:legend>
      <c:legendPos val="r"/>
      <c:layout>
        <c:manualLayout>
          <c:xMode val="edge"/>
          <c:yMode val="edge"/>
          <c:x val="0.16115666922304483"/>
          <c:y val="0.80323930310111258"/>
          <c:w val="0.75419358800206504"/>
          <c:h val="0.1516215866725190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810638829001547E-2"/>
          <c:y val="5.1311339988751405E-2"/>
          <c:w val="0.91748344445970798"/>
          <c:h val="0.63302288385826777"/>
        </c:manualLayout>
      </c:layout>
      <c:barChart>
        <c:barDir val="col"/>
        <c:grouping val="clustered"/>
        <c:varyColors val="0"/>
        <c:ser>
          <c:idx val="0"/>
          <c:order val="0"/>
          <c:tx>
            <c:strRef>
              <c:f>Sheet1!$B$1</c:f>
              <c:strCache>
                <c:ptCount val="1"/>
                <c:pt idx="0">
                  <c:v>All</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Ch place to find answers in life</c:v>
                </c:pt>
                <c:pt idx="1">
                  <c:v>Ch gave me opportunity to reach poor/needy</c:v>
                </c:pt>
                <c:pt idx="2">
                  <c:v>Serve in mission</c:v>
                </c:pt>
                <c:pt idx="3">
                  <c:v>Given testimony</c:v>
                </c:pt>
                <c:pt idx="4">
                  <c:v>Rites of passage make me stay on</c:v>
                </c:pt>
                <c:pt idx="5">
                  <c:v>Parents modelled impt of ch.</c:v>
                </c:pt>
                <c:pt idx="6">
                  <c:v>I want to attend ch with parents</c:v>
                </c:pt>
              </c:strCache>
            </c:strRef>
          </c:cat>
          <c:val>
            <c:numRef>
              <c:f>Sheet1!$B$2:$B$8</c:f>
              <c:numCache>
                <c:formatCode>General</c:formatCode>
                <c:ptCount val="7"/>
                <c:pt idx="0">
                  <c:v>24</c:v>
                </c:pt>
                <c:pt idx="1">
                  <c:v>16</c:v>
                </c:pt>
                <c:pt idx="2">
                  <c:v>28</c:v>
                </c:pt>
                <c:pt idx="3">
                  <c:v>18</c:v>
                </c:pt>
                <c:pt idx="4">
                  <c:v>30</c:v>
                </c:pt>
                <c:pt idx="5">
                  <c:v>18</c:v>
                </c:pt>
                <c:pt idx="6">
                  <c:v>22</c:v>
                </c:pt>
              </c:numCache>
            </c:numRef>
          </c:val>
          <c:extLst xmlns:c16r2="http://schemas.microsoft.com/office/drawing/2015/06/chart">
            <c:ext xmlns:c16="http://schemas.microsoft.com/office/drawing/2014/chart" uri="{C3380CC4-5D6E-409C-BE32-E72D297353CC}">
              <c16:uniqueId val="{00000000-4294-4146-A4ED-27053DA98AA6}"/>
            </c:ext>
          </c:extLst>
        </c:ser>
        <c:ser>
          <c:idx val="1"/>
          <c:order val="1"/>
          <c:tx>
            <c:strRef>
              <c:f>Sheet1!$C$1</c:f>
              <c:strCache>
                <c:ptCount val="1"/>
                <c:pt idx="0">
                  <c:v>Personal Encounter</c:v>
                </c:pt>
              </c:strCache>
            </c:strRef>
          </c:tx>
          <c:invertIfNegative val="0"/>
          <c:dLbls>
            <c:dLbl>
              <c:idx val="1"/>
              <c:delete val="1"/>
              <c:extLst xmlns:c16r2="http://schemas.microsoft.com/office/drawing/2015/06/chart">
                <c:ext xmlns:c15="http://schemas.microsoft.com/office/drawing/2012/chart" uri="{CE6537A1-D6FC-4f65-9D91-7224C49458BB}"/>
              </c:extLst>
            </c:dLbl>
            <c:dLbl>
              <c:idx val="3"/>
              <c:delete val="1"/>
              <c:extLst xmlns:c16r2="http://schemas.microsoft.com/office/drawing/2015/06/char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Ch place to find answers in life</c:v>
                </c:pt>
                <c:pt idx="1">
                  <c:v>Ch gave me opportunity to reach poor/needy</c:v>
                </c:pt>
                <c:pt idx="2">
                  <c:v>Serve in mission</c:v>
                </c:pt>
                <c:pt idx="3">
                  <c:v>Given testimony</c:v>
                </c:pt>
                <c:pt idx="4">
                  <c:v>Rites of passage make me stay on</c:v>
                </c:pt>
                <c:pt idx="5">
                  <c:v>Parents modelled impt of ch.</c:v>
                </c:pt>
                <c:pt idx="6">
                  <c:v>I want to attend ch with parents</c:v>
                </c:pt>
              </c:strCache>
            </c:strRef>
          </c:cat>
          <c:val>
            <c:numRef>
              <c:f>Sheet1!$C$2:$C$8</c:f>
              <c:numCache>
                <c:formatCode>General</c:formatCode>
                <c:ptCount val="7"/>
                <c:pt idx="0">
                  <c:v>28</c:v>
                </c:pt>
                <c:pt idx="1">
                  <c:v>14</c:v>
                </c:pt>
                <c:pt idx="2">
                  <c:v>26</c:v>
                </c:pt>
                <c:pt idx="3">
                  <c:v>16</c:v>
                </c:pt>
                <c:pt idx="4">
                  <c:v>33</c:v>
                </c:pt>
                <c:pt idx="5">
                  <c:v>21</c:v>
                </c:pt>
                <c:pt idx="6">
                  <c:v>26</c:v>
                </c:pt>
              </c:numCache>
            </c:numRef>
          </c:val>
          <c:extLst xmlns:c16r2="http://schemas.microsoft.com/office/drawing/2015/06/chart">
            <c:ext xmlns:c16="http://schemas.microsoft.com/office/drawing/2014/chart" uri="{C3380CC4-5D6E-409C-BE32-E72D297353CC}">
              <c16:uniqueId val="{00000001-4294-4146-A4ED-27053DA98AA6}"/>
            </c:ext>
          </c:extLst>
        </c:ser>
        <c:ser>
          <c:idx val="2"/>
          <c:order val="2"/>
          <c:tx>
            <c:strRef>
              <c:f>Sheet1!$D$1</c:f>
              <c:strCache>
                <c:ptCount val="1"/>
                <c:pt idx="0">
                  <c:v>Family Nurturer</c:v>
                </c:pt>
              </c:strCache>
            </c:strRef>
          </c:tx>
          <c:invertIfNegative val="0"/>
          <c:dLbls>
            <c:dLbl>
              <c:idx val="1"/>
              <c:layout>
                <c:manualLayout>
                  <c:x val="-5.87911044429757E-3"/>
                  <c:y val="4.46428571428571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3"/>
              <c:layout>
                <c:manualLayout>
                  <c:x val="-8.8186656664463545E-3"/>
                  <c:y val="4.46428571428571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6"/>
              <c:layout>
                <c:manualLayout>
                  <c:x val="4.409332833223177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Ch place to find answers in life</c:v>
                </c:pt>
                <c:pt idx="1">
                  <c:v>Ch gave me opportunity to reach poor/needy</c:v>
                </c:pt>
                <c:pt idx="2">
                  <c:v>Serve in mission</c:v>
                </c:pt>
                <c:pt idx="3">
                  <c:v>Given testimony</c:v>
                </c:pt>
                <c:pt idx="4">
                  <c:v>Rites of passage make me stay on</c:v>
                </c:pt>
                <c:pt idx="5">
                  <c:v>Parents modelled impt of ch.</c:v>
                </c:pt>
                <c:pt idx="6">
                  <c:v>I want to attend ch with parents</c:v>
                </c:pt>
              </c:strCache>
            </c:strRef>
          </c:cat>
          <c:val>
            <c:numRef>
              <c:f>Sheet1!$D$2:$D$8</c:f>
              <c:numCache>
                <c:formatCode>General</c:formatCode>
                <c:ptCount val="7"/>
                <c:pt idx="0">
                  <c:v>23</c:v>
                </c:pt>
                <c:pt idx="1">
                  <c:v>13</c:v>
                </c:pt>
                <c:pt idx="2">
                  <c:v>32</c:v>
                </c:pt>
                <c:pt idx="3">
                  <c:v>15</c:v>
                </c:pt>
                <c:pt idx="4">
                  <c:v>27</c:v>
                </c:pt>
                <c:pt idx="5">
                  <c:v>7</c:v>
                </c:pt>
                <c:pt idx="6">
                  <c:v>18</c:v>
                </c:pt>
              </c:numCache>
            </c:numRef>
          </c:val>
          <c:extLst xmlns:c16r2="http://schemas.microsoft.com/office/drawing/2015/06/chart">
            <c:ext xmlns:c16="http://schemas.microsoft.com/office/drawing/2014/chart" uri="{C3380CC4-5D6E-409C-BE32-E72D297353CC}">
              <c16:uniqueId val="{00000002-4294-4146-A4ED-27053DA98AA6}"/>
            </c:ext>
          </c:extLst>
        </c:ser>
        <c:ser>
          <c:idx val="3"/>
          <c:order val="3"/>
          <c:tx>
            <c:strRef>
              <c:f>Sheet1!$E$1</c:f>
              <c:strCache>
                <c:ptCount val="1"/>
                <c:pt idx="0">
                  <c:v>Positive Peer</c:v>
                </c:pt>
              </c:strCache>
            </c:strRef>
          </c:tx>
          <c:invertIfNegative val="0"/>
          <c:cat>
            <c:strRef>
              <c:f>Sheet1!$A$2:$A$8</c:f>
              <c:strCache>
                <c:ptCount val="7"/>
                <c:pt idx="0">
                  <c:v>Ch place to find answers in life</c:v>
                </c:pt>
                <c:pt idx="1">
                  <c:v>Ch gave me opportunity to reach poor/needy</c:v>
                </c:pt>
                <c:pt idx="2">
                  <c:v>Serve in mission</c:v>
                </c:pt>
                <c:pt idx="3">
                  <c:v>Given testimony</c:v>
                </c:pt>
                <c:pt idx="4">
                  <c:v>Rites of passage make me stay on</c:v>
                </c:pt>
                <c:pt idx="5">
                  <c:v>Parents modelled impt of ch.</c:v>
                </c:pt>
                <c:pt idx="6">
                  <c:v>I want to attend ch with parents</c:v>
                </c:pt>
              </c:strCache>
            </c:strRef>
          </c:cat>
          <c:val>
            <c:numRef>
              <c:f>Sheet1!$E$2:$E$8</c:f>
              <c:numCache>
                <c:formatCode>General</c:formatCode>
                <c:ptCount val="7"/>
                <c:pt idx="0">
                  <c:v>18</c:v>
                </c:pt>
                <c:pt idx="1">
                  <c:v>15</c:v>
                </c:pt>
                <c:pt idx="2">
                  <c:v>23</c:v>
                </c:pt>
                <c:pt idx="3">
                  <c:v>19</c:v>
                </c:pt>
                <c:pt idx="4">
                  <c:v>31</c:v>
                </c:pt>
                <c:pt idx="5">
                  <c:v>21</c:v>
                </c:pt>
                <c:pt idx="6">
                  <c:v>18</c:v>
                </c:pt>
              </c:numCache>
            </c:numRef>
          </c:val>
          <c:extLst xmlns:c16r2="http://schemas.microsoft.com/office/drawing/2015/06/chart">
            <c:ext xmlns:c16="http://schemas.microsoft.com/office/drawing/2014/chart" uri="{C3380CC4-5D6E-409C-BE32-E72D297353CC}">
              <c16:uniqueId val="{00000003-4294-4146-A4ED-27053DA98AA6}"/>
            </c:ext>
          </c:extLst>
        </c:ser>
        <c:ser>
          <c:idx val="4"/>
          <c:order val="4"/>
          <c:tx>
            <c:strRef>
              <c:f>Sheet1!$F$1</c:f>
              <c:strCache>
                <c:ptCount val="1"/>
                <c:pt idx="0">
                  <c:v>Ch not where find ans</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Ch place to find answers in life</c:v>
                </c:pt>
                <c:pt idx="1">
                  <c:v>Ch gave me opportunity to reach poor/needy</c:v>
                </c:pt>
                <c:pt idx="2">
                  <c:v>Serve in mission</c:v>
                </c:pt>
                <c:pt idx="3">
                  <c:v>Given testimony</c:v>
                </c:pt>
                <c:pt idx="4">
                  <c:v>Rites of passage make me stay on</c:v>
                </c:pt>
                <c:pt idx="5">
                  <c:v>Parents modelled impt of ch.</c:v>
                </c:pt>
                <c:pt idx="6">
                  <c:v>I want to attend ch with parents</c:v>
                </c:pt>
              </c:strCache>
            </c:strRef>
          </c:cat>
          <c:val>
            <c:numRef>
              <c:f>Sheet1!$F$2:$F$8</c:f>
              <c:numCache>
                <c:formatCode>General</c:formatCode>
                <c:ptCount val="7"/>
                <c:pt idx="0">
                  <c:v>100</c:v>
                </c:pt>
                <c:pt idx="1">
                  <c:v>26</c:v>
                </c:pt>
                <c:pt idx="2">
                  <c:v>44</c:v>
                </c:pt>
                <c:pt idx="3">
                  <c:v>28</c:v>
                </c:pt>
                <c:pt idx="4">
                  <c:v>46</c:v>
                </c:pt>
                <c:pt idx="5">
                  <c:v>21</c:v>
                </c:pt>
                <c:pt idx="6">
                  <c:v>31</c:v>
                </c:pt>
              </c:numCache>
            </c:numRef>
          </c:val>
          <c:extLst xmlns:c16r2="http://schemas.microsoft.com/office/drawing/2015/06/chart">
            <c:ext xmlns:c16="http://schemas.microsoft.com/office/drawing/2014/chart" uri="{C3380CC4-5D6E-409C-BE32-E72D297353CC}">
              <c16:uniqueId val="{00000004-4294-4146-A4ED-27053DA98AA6}"/>
            </c:ext>
          </c:extLst>
        </c:ser>
        <c:ser>
          <c:idx val="5"/>
          <c:order val="5"/>
          <c:tx>
            <c:strRef>
              <c:f>Sheet1!$G$1</c:f>
              <c:strCache>
                <c:ptCount val="1"/>
                <c:pt idx="0">
                  <c:v>Anchor rites not kept</c:v>
                </c:pt>
              </c:strCache>
            </c:strRef>
          </c:tx>
          <c:invertIfNegative val="0"/>
          <c:dLbls>
            <c:dLbl>
              <c:idx val="5"/>
              <c:delete val="1"/>
              <c:extLst xmlns:c16r2="http://schemas.microsoft.com/office/drawing/2015/06/chart">
                <c:ext xmlns:c15="http://schemas.microsoft.com/office/drawing/2012/chart" uri="{CE6537A1-D6FC-4f65-9D91-7224C49458BB}"/>
              </c:extLst>
            </c:dLbl>
            <c:dLbl>
              <c:idx val="6"/>
              <c:layout>
                <c:manualLayout>
                  <c:x val="1.028844327752064E-2"/>
                  <c:y val="4.46428571428571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Ch place to find answers in life</c:v>
                </c:pt>
                <c:pt idx="1">
                  <c:v>Ch gave me opportunity to reach poor/needy</c:v>
                </c:pt>
                <c:pt idx="2">
                  <c:v>Serve in mission</c:v>
                </c:pt>
                <c:pt idx="3">
                  <c:v>Given testimony</c:v>
                </c:pt>
                <c:pt idx="4">
                  <c:v>Rites of passage make me stay on</c:v>
                </c:pt>
                <c:pt idx="5">
                  <c:v>Parents modelled impt of ch.</c:v>
                </c:pt>
                <c:pt idx="6">
                  <c:v>I want to attend ch with parents</c:v>
                </c:pt>
              </c:strCache>
            </c:strRef>
          </c:cat>
          <c:val>
            <c:numRef>
              <c:f>Sheet1!$G$2:$G$8</c:f>
              <c:numCache>
                <c:formatCode>General</c:formatCode>
                <c:ptCount val="7"/>
                <c:pt idx="0">
                  <c:v>38</c:v>
                </c:pt>
                <c:pt idx="1">
                  <c:v>23</c:v>
                </c:pt>
                <c:pt idx="2">
                  <c:v>33</c:v>
                </c:pt>
                <c:pt idx="3">
                  <c:v>19</c:v>
                </c:pt>
                <c:pt idx="4">
                  <c:v>100</c:v>
                </c:pt>
                <c:pt idx="5">
                  <c:v>21</c:v>
                </c:pt>
                <c:pt idx="6">
                  <c:v>33</c:v>
                </c:pt>
              </c:numCache>
            </c:numRef>
          </c:val>
          <c:extLst xmlns:c16r2="http://schemas.microsoft.com/office/drawing/2015/06/chart">
            <c:ext xmlns:c16="http://schemas.microsoft.com/office/drawing/2014/chart" uri="{C3380CC4-5D6E-409C-BE32-E72D297353CC}">
              <c16:uniqueId val="{00000005-4294-4146-A4ED-27053DA98AA6}"/>
            </c:ext>
          </c:extLst>
        </c:ser>
        <c:dLbls>
          <c:showLegendKey val="0"/>
          <c:showVal val="0"/>
          <c:showCatName val="0"/>
          <c:showSerName val="0"/>
          <c:showPercent val="0"/>
          <c:showBubbleSize val="0"/>
        </c:dLbls>
        <c:gapWidth val="150"/>
        <c:axId val="33423360"/>
        <c:axId val="33425280"/>
      </c:barChart>
      <c:catAx>
        <c:axId val="33423360"/>
        <c:scaling>
          <c:orientation val="minMax"/>
        </c:scaling>
        <c:delete val="0"/>
        <c:axPos val="b"/>
        <c:numFmt formatCode="General" sourceLinked="0"/>
        <c:majorTickMark val="out"/>
        <c:minorTickMark val="none"/>
        <c:tickLblPos val="nextTo"/>
        <c:txPr>
          <a:bodyPr/>
          <a:lstStyle/>
          <a:p>
            <a:pPr>
              <a:defRPr sz="1400" b="1"/>
            </a:pPr>
            <a:endParaRPr lang="en-US"/>
          </a:p>
        </c:txPr>
        <c:crossAx val="33425280"/>
        <c:crosses val="autoZero"/>
        <c:auto val="1"/>
        <c:lblAlgn val="ctr"/>
        <c:lblOffset val="100"/>
        <c:noMultiLvlLbl val="0"/>
      </c:catAx>
      <c:valAx>
        <c:axId val="33425280"/>
        <c:scaling>
          <c:orientation val="minMax"/>
          <c:max val="100"/>
          <c:min val="0"/>
        </c:scaling>
        <c:delete val="0"/>
        <c:axPos val="l"/>
        <c:numFmt formatCode="General" sourceLinked="1"/>
        <c:majorTickMark val="out"/>
        <c:minorTickMark val="none"/>
        <c:tickLblPos val="nextTo"/>
        <c:crossAx val="33423360"/>
        <c:crosses val="autoZero"/>
        <c:crossBetween val="between"/>
        <c:majorUnit val="20"/>
      </c:valAx>
    </c:plotArea>
    <c:legend>
      <c:legendPos val="r"/>
      <c:layout>
        <c:manualLayout>
          <c:xMode val="edge"/>
          <c:yMode val="edge"/>
          <c:x val="0.12455960197033526"/>
          <c:y val="0.91153385123734532"/>
          <c:w val="0.79166307419842441"/>
          <c:h val="8.3182121766029252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43665715886640616"/>
          <c:y val="2.657619473026589E-2"/>
          <c:w val="0.52305830753104732"/>
          <c:h val="0.86184429800197637"/>
        </c:manualLayout>
      </c:layout>
      <c:bar3DChart>
        <c:barDir val="bar"/>
        <c:grouping val="stacked"/>
        <c:varyColors val="0"/>
        <c:ser>
          <c:idx val="0"/>
          <c:order val="0"/>
          <c:tx>
            <c:v>True for Me</c:v>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'COMPARISON MASTER_reorg'!$M$3:$Q$3</c:f>
              <c:strCache>
                <c:ptCount val="5"/>
                <c:pt idx="0">
                  <c:v>I have made a personal commitment to Jesus Christ</c:v>
                </c:pt>
                <c:pt idx="1">
                  <c:v>I attend church regularly, at least three times a month</c:v>
                </c:pt>
                <c:pt idx="2">
                  <c:v>I believe that I am part of God’s Big story</c:v>
                </c:pt>
                <c:pt idx="3">
                  <c:v>I believe the Bible contains all that a person needs to live a meaningful life</c:v>
                </c:pt>
                <c:pt idx="4">
                  <c:v>I have 'heard' God (through scripture, thoughts or mental images etc) guiding me</c:v>
                </c:pt>
              </c:strCache>
            </c:strRef>
          </c:cat>
          <c:val>
            <c:numRef>
              <c:f>'COMPARISON MASTER_reorg'!$M$4:$Q$4</c:f>
              <c:numCache>
                <c:formatCode>0%</c:formatCode>
                <c:ptCount val="5"/>
                <c:pt idx="0">
                  <c:v>0.99375000000000002</c:v>
                </c:pt>
                <c:pt idx="1">
                  <c:v>0.98124999999999996</c:v>
                </c:pt>
                <c:pt idx="2">
                  <c:v>0.98124999999999996</c:v>
                </c:pt>
                <c:pt idx="3">
                  <c:v>0.88124999999999998</c:v>
                </c:pt>
                <c:pt idx="4">
                  <c:v>0.90625</c:v>
                </c:pt>
              </c:numCache>
            </c:numRef>
          </c:val>
          <c:extLst xmlns:c16r2="http://schemas.microsoft.com/office/drawing/2015/06/chart">
            <c:ext xmlns:c16="http://schemas.microsoft.com/office/drawing/2014/chart" uri="{C3380CC4-5D6E-409C-BE32-E72D297353CC}">
              <c16:uniqueId val="{00000000-B67D-614C-9C41-AF77441387B0}"/>
            </c:ext>
          </c:extLst>
        </c:ser>
        <c:ser>
          <c:idx val="1"/>
          <c:order val="1"/>
          <c:tx>
            <c:v>Not True for Me</c:v>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dLbl>
              <c:idx val="1"/>
              <c:delete val="1"/>
              <c:extLst xmlns:c16r2="http://schemas.microsoft.com/office/drawing/2015/06/chart">
                <c:ext xmlns:c15="http://schemas.microsoft.com/office/drawing/2012/chart" uri="{CE6537A1-D6FC-4f65-9D91-7224C49458BB}"/>
              </c:extLst>
            </c:dLbl>
            <c:dLbl>
              <c:idx val="2"/>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'COMPARISON MASTER_reorg'!$M$3:$Q$3</c:f>
              <c:strCache>
                <c:ptCount val="5"/>
                <c:pt idx="0">
                  <c:v>I have made a personal commitment to Jesus Christ</c:v>
                </c:pt>
                <c:pt idx="1">
                  <c:v>I attend church regularly, at least three times a month</c:v>
                </c:pt>
                <c:pt idx="2">
                  <c:v>I believe that I am part of God’s Big story</c:v>
                </c:pt>
                <c:pt idx="3">
                  <c:v>I believe the Bible contains all that a person needs to live a meaningful life</c:v>
                </c:pt>
                <c:pt idx="4">
                  <c:v>I have 'heard' God (through scripture, thoughts or mental images etc) guiding me</c:v>
                </c:pt>
              </c:strCache>
            </c:strRef>
          </c:cat>
          <c:val>
            <c:numRef>
              <c:f>'COMPARISON MASTER_reorg'!$M$5:$Q$5</c:f>
              <c:numCache>
                <c:formatCode>0%</c:formatCode>
                <c:ptCount val="5"/>
                <c:pt idx="0">
                  <c:v>0</c:v>
                </c:pt>
                <c:pt idx="1">
                  <c:v>1.8749999999999999E-2</c:v>
                </c:pt>
                <c:pt idx="2">
                  <c:v>1.2500000000000001E-2</c:v>
                </c:pt>
                <c:pt idx="3">
                  <c:v>0.1125</c:v>
                </c:pt>
                <c:pt idx="4">
                  <c:v>9.375E-2</c:v>
                </c:pt>
              </c:numCache>
            </c:numRef>
          </c:val>
          <c:extLst xmlns:c16r2="http://schemas.microsoft.com/office/drawing/2015/06/chart">
            <c:ext xmlns:c16="http://schemas.microsoft.com/office/drawing/2014/chart" uri="{C3380CC4-5D6E-409C-BE32-E72D297353CC}">
              <c16:uniqueId val="{00000001-B67D-614C-9C41-AF77441387B0}"/>
            </c:ext>
          </c:extLst>
        </c:ser>
        <c:dLbls>
          <c:showLegendKey val="0"/>
          <c:showVal val="0"/>
          <c:showCatName val="0"/>
          <c:showSerName val="0"/>
          <c:showPercent val="0"/>
          <c:showBubbleSize val="0"/>
        </c:dLbls>
        <c:gapWidth val="150"/>
        <c:shape val="box"/>
        <c:axId val="173568000"/>
        <c:axId val="173569536"/>
        <c:axId val="0"/>
      </c:bar3DChart>
      <c:catAx>
        <c:axId val="173568000"/>
        <c:scaling>
          <c:orientation val="minMax"/>
        </c:scaling>
        <c:delete val="0"/>
        <c:axPos val="l"/>
        <c:numFmt formatCode="General" sourceLinked="0"/>
        <c:majorTickMark val="out"/>
        <c:minorTickMark val="none"/>
        <c:tickLblPos val="nextTo"/>
        <c:txPr>
          <a:bodyPr/>
          <a:lstStyle/>
          <a:p>
            <a:pPr>
              <a:defRPr sz="1600" b="1"/>
            </a:pPr>
            <a:endParaRPr lang="en-US"/>
          </a:p>
        </c:txPr>
        <c:crossAx val="173569536"/>
        <c:crosses val="autoZero"/>
        <c:auto val="1"/>
        <c:lblAlgn val="ctr"/>
        <c:lblOffset val="100"/>
        <c:noMultiLvlLbl val="0"/>
      </c:catAx>
      <c:valAx>
        <c:axId val="173569536"/>
        <c:scaling>
          <c:orientation val="minMax"/>
          <c:min val="0.5"/>
        </c:scaling>
        <c:delete val="0"/>
        <c:axPos val="b"/>
        <c:numFmt formatCode="0%" sourceLinked="1"/>
        <c:majorTickMark val="out"/>
        <c:minorTickMark val="none"/>
        <c:tickLblPos val="nextTo"/>
        <c:crossAx val="173568000"/>
        <c:crosses val="autoZero"/>
        <c:crossBetween val="between"/>
      </c:valAx>
    </c:plotArea>
    <c:legend>
      <c:legendPos val="r"/>
      <c:layout>
        <c:manualLayout>
          <c:xMode val="edge"/>
          <c:yMode val="edge"/>
          <c:x val="0.48537869070562406"/>
          <c:y val="0.94834294079842041"/>
          <c:w val="0.42227298436078264"/>
          <c:h val="5.1656883412391594E-2"/>
        </c:manualLayout>
      </c:layout>
      <c:overlay val="0"/>
      <c:txPr>
        <a:bodyPr/>
        <a:lstStyle/>
        <a:p>
          <a:pPr>
            <a:defRPr sz="12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39522265966713316"/>
          <c:y val="2.3407782520949005E-2"/>
          <c:w val="0.57288270651919904"/>
          <c:h val="0.89184506008910258"/>
        </c:manualLayout>
      </c:layout>
      <c:bar3DChart>
        <c:barDir val="bar"/>
        <c:grouping val="stacked"/>
        <c:varyColors val="0"/>
        <c:ser>
          <c:idx val="0"/>
          <c:order val="0"/>
          <c:tx>
            <c:strRef>
              <c:f>'COMPARISON MASTER_reorg'!$A$4</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'COMPARISON MASTER_reorg'!$B$3:$K$3</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MASTER_reorg'!$B$4:$K$4</c:f>
              <c:numCache>
                <c:formatCode>0%</c:formatCode>
                <c:ptCount val="10"/>
                <c:pt idx="0">
                  <c:v>0.94374999999999998</c:v>
                </c:pt>
                <c:pt idx="1">
                  <c:v>0.91874999999999996</c:v>
                </c:pt>
                <c:pt idx="2">
                  <c:v>0.95</c:v>
                </c:pt>
                <c:pt idx="3">
                  <c:v>0.9</c:v>
                </c:pt>
                <c:pt idx="4">
                  <c:v>0.88124999999999998</c:v>
                </c:pt>
                <c:pt idx="5">
                  <c:v>0.71875</c:v>
                </c:pt>
                <c:pt idx="6">
                  <c:v>0.90625</c:v>
                </c:pt>
                <c:pt idx="7">
                  <c:v>0.8125</c:v>
                </c:pt>
                <c:pt idx="8">
                  <c:v>0.70625000000000004</c:v>
                </c:pt>
                <c:pt idx="9">
                  <c:v>0.8</c:v>
                </c:pt>
              </c:numCache>
            </c:numRef>
          </c:val>
          <c:extLst xmlns:c16r2="http://schemas.microsoft.com/office/drawing/2015/06/chart">
            <c:ext xmlns:c16="http://schemas.microsoft.com/office/drawing/2014/chart" uri="{C3380CC4-5D6E-409C-BE32-E72D297353CC}">
              <c16:uniqueId val="{00000000-103A-CF4B-AB03-EFF296DFA143}"/>
            </c:ext>
          </c:extLst>
        </c:ser>
        <c:ser>
          <c:idx val="1"/>
          <c:order val="1"/>
          <c:tx>
            <c:strRef>
              <c:f>'COMPARISON MASTER_reorg'!$A$5</c:f>
              <c:strCache>
                <c:ptCount val="1"/>
                <c:pt idx="0">
                  <c:v>Not true for me</c:v>
                </c:pt>
              </c:strCache>
            </c:strRef>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dLbl>
              <c:idx val="1"/>
              <c:delete val="1"/>
              <c:extLst xmlns:c16r2="http://schemas.microsoft.com/office/drawing/2015/06/chart">
                <c:ext xmlns:c15="http://schemas.microsoft.com/office/drawing/2012/chart" uri="{CE6537A1-D6FC-4f65-9D91-7224C49458BB}"/>
              </c:extLst>
            </c:dLbl>
            <c:dLbl>
              <c:idx val="2"/>
              <c:delete val="1"/>
              <c:extLst xmlns:c16r2="http://schemas.microsoft.com/office/drawing/2015/06/chart">
                <c:ext xmlns:c15="http://schemas.microsoft.com/office/drawing/2012/chart" uri="{CE6537A1-D6FC-4f65-9D91-7224C49458BB}"/>
              </c:extLst>
            </c:dLbl>
            <c:dLbl>
              <c:idx val="3"/>
              <c:delete val="1"/>
              <c:extLst xmlns:c16r2="http://schemas.microsoft.com/office/drawing/2015/06/chart">
                <c:ext xmlns:c15="http://schemas.microsoft.com/office/drawing/2012/chart" uri="{CE6537A1-D6FC-4f65-9D91-7224C49458BB}"/>
              </c:extLst>
            </c:dLbl>
            <c:dLbl>
              <c:idx val="6"/>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'COMPARISON MASTER_reorg'!$B$3:$K$3</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MASTER_reorg'!$B$5:$K$5</c:f>
              <c:numCache>
                <c:formatCode>0%</c:formatCode>
                <c:ptCount val="10"/>
                <c:pt idx="0">
                  <c:v>5.6250000000000001E-2</c:v>
                </c:pt>
                <c:pt idx="1">
                  <c:v>8.1250000000000003E-2</c:v>
                </c:pt>
                <c:pt idx="2">
                  <c:v>0.05</c:v>
                </c:pt>
                <c:pt idx="3">
                  <c:v>9.375E-2</c:v>
                </c:pt>
                <c:pt idx="4">
                  <c:v>0.10625</c:v>
                </c:pt>
                <c:pt idx="5">
                  <c:v>0.24374999999999999</c:v>
                </c:pt>
                <c:pt idx="6">
                  <c:v>5.6250000000000001E-2</c:v>
                </c:pt>
                <c:pt idx="7">
                  <c:v>0.15625</c:v>
                </c:pt>
                <c:pt idx="8">
                  <c:v>0.27500000000000002</c:v>
                </c:pt>
                <c:pt idx="9">
                  <c:v>0.18124999999999999</c:v>
                </c:pt>
              </c:numCache>
            </c:numRef>
          </c:val>
          <c:extLst xmlns:c16r2="http://schemas.microsoft.com/office/drawing/2015/06/chart">
            <c:ext xmlns:c16="http://schemas.microsoft.com/office/drawing/2014/chart" uri="{C3380CC4-5D6E-409C-BE32-E72D297353CC}">
              <c16:uniqueId val="{00000001-103A-CF4B-AB03-EFF296DFA143}"/>
            </c:ext>
          </c:extLst>
        </c:ser>
        <c:dLbls>
          <c:showLegendKey val="0"/>
          <c:showVal val="0"/>
          <c:showCatName val="0"/>
          <c:showSerName val="0"/>
          <c:showPercent val="0"/>
          <c:showBubbleSize val="0"/>
        </c:dLbls>
        <c:gapWidth val="88"/>
        <c:gapDepth val="55"/>
        <c:shape val="box"/>
        <c:axId val="175544960"/>
        <c:axId val="175559040"/>
        <c:axId val="0"/>
      </c:bar3DChart>
      <c:catAx>
        <c:axId val="175544960"/>
        <c:scaling>
          <c:orientation val="minMax"/>
        </c:scaling>
        <c:delete val="0"/>
        <c:axPos val="l"/>
        <c:numFmt formatCode="General" sourceLinked="0"/>
        <c:majorTickMark val="out"/>
        <c:minorTickMark val="none"/>
        <c:tickLblPos val="nextTo"/>
        <c:txPr>
          <a:bodyPr anchor="t" anchorCtr="0"/>
          <a:lstStyle/>
          <a:p>
            <a:pPr algn="dist">
              <a:defRPr sz="1400" b="1"/>
            </a:pPr>
            <a:endParaRPr lang="en-US"/>
          </a:p>
        </c:txPr>
        <c:crossAx val="175559040"/>
        <c:crosses val="autoZero"/>
        <c:auto val="1"/>
        <c:lblAlgn val="ctr"/>
        <c:lblOffset val="100"/>
        <c:noMultiLvlLbl val="0"/>
      </c:catAx>
      <c:valAx>
        <c:axId val="175559040"/>
        <c:scaling>
          <c:orientation val="minMax"/>
        </c:scaling>
        <c:delete val="0"/>
        <c:axPos val="b"/>
        <c:numFmt formatCode="0%" sourceLinked="1"/>
        <c:majorTickMark val="out"/>
        <c:minorTickMark val="none"/>
        <c:tickLblPos val="nextTo"/>
        <c:crossAx val="175544960"/>
        <c:crosses val="autoZero"/>
        <c:crossBetween val="between"/>
      </c:valAx>
    </c:plotArea>
    <c:legend>
      <c:legendPos val="r"/>
      <c:layout>
        <c:manualLayout>
          <c:xMode val="edge"/>
          <c:yMode val="edge"/>
          <c:x val="0.51003354902676545"/>
          <c:y val="0.9338448850146347"/>
          <c:w val="0.24717118266037666"/>
          <c:h val="6.5494458992826785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34346237970253718"/>
          <c:y val="1.8947666393231649E-4"/>
          <c:w val="0.59821903846432523"/>
          <c:h val="0.88383063982236376"/>
        </c:manualLayout>
      </c:layout>
      <c:bar3DChart>
        <c:barDir val="bar"/>
        <c:grouping val="stacked"/>
        <c:varyColors val="0"/>
        <c:ser>
          <c:idx val="0"/>
          <c:order val="0"/>
          <c:tx>
            <c:strRef>
              <c:f>'COMPARISON MASTER_reorg'!$R$4</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'COMPARISON MASTER_reorg'!$S$3:$W$3</c:f>
              <c:strCache>
                <c:ptCount val="5"/>
                <c:pt idx="0">
                  <c:v>I have good friends in church</c:v>
                </c:pt>
                <c:pt idx="1">
                  <c:v>Significant anchors or rites of passages make me stay on</c:v>
                </c:pt>
                <c:pt idx="3">
                  <c:v> My parents modelled the importance of church to me</c:v>
                </c:pt>
                <c:pt idx="4">
                  <c:v>I want to attend church with my parent/s and grandparent/s</c:v>
                </c:pt>
              </c:strCache>
            </c:strRef>
          </c:cat>
          <c:val>
            <c:numRef>
              <c:f>'COMPARISON MASTER_reorg'!$S$4:$W$4</c:f>
              <c:numCache>
                <c:formatCode>0%</c:formatCode>
                <c:ptCount val="5"/>
                <c:pt idx="0">
                  <c:v>0.95</c:v>
                </c:pt>
                <c:pt idx="1">
                  <c:v>0.65</c:v>
                </c:pt>
                <c:pt idx="3">
                  <c:v>0.77500000000000002</c:v>
                </c:pt>
                <c:pt idx="4">
                  <c:v>0.73124999999999996</c:v>
                </c:pt>
              </c:numCache>
            </c:numRef>
          </c:val>
          <c:extLst xmlns:c16r2="http://schemas.microsoft.com/office/drawing/2015/06/chart">
            <c:ext xmlns:c16="http://schemas.microsoft.com/office/drawing/2014/chart" uri="{C3380CC4-5D6E-409C-BE32-E72D297353CC}">
              <c16:uniqueId val="{00000000-7770-FC4A-A886-3D9B7C313DEB}"/>
            </c:ext>
          </c:extLst>
        </c:ser>
        <c:ser>
          <c:idx val="1"/>
          <c:order val="1"/>
          <c:tx>
            <c:strRef>
              <c:f>'COMPARISON MASTER_reorg'!$R$5</c:f>
              <c:strCache>
                <c:ptCount val="1"/>
                <c:pt idx="0">
                  <c:v>Not true for me</c:v>
                </c:pt>
              </c:strCache>
            </c:strRef>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'COMPARISON MASTER_reorg'!$S$3:$W$3</c:f>
              <c:strCache>
                <c:ptCount val="5"/>
                <c:pt idx="0">
                  <c:v>I have good friends in church</c:v>
                </c:pt>
                <c:pt idx="1">
                  <c:v>Significant anchors or rites of passages make me stay on</c:v>
                </c:pt>
                <c:pt idx="3">
                  <c:v> My parents modelled the importance of church to me</c:v>
                </c:pt>
                <c:pt idx="4">
                  <c:v>I want to attend church with my parent/s and grandparent/s</c:v>
                </c:pt>
              </c:strCache>
            </c:strRef>
          </c:cat>
          <c:val>
            <c:numRef>
              <c:f>'COMPARISON MASTER_reorg'!$S$5:$W$5</c:f>
              <c:numCache>
                <c:formatCode>0%</c:formatCode>
                <c:ptCount val="5"/>
                <c:pt idx="0">
                  <c:v>0.05</c:v>
                </c:pt>
                <c:pt idx="1">
                  <c:v>0.3</c:v>
                </c:pt>
                <c:pt idx="3">
                  <c:v>0.18124999999999999</c:v>
                </c:pt>
                <c:pt idx="4">
                  <c:v>0.21875</c:v>
                </c:pt>
              </c:numCache>
            </c:numRef>
          </c:val>
          <c:extLst xmlns:c16r2="http://schemas.microsoft.com/office/drawing/2015/06/chart">
            <c:ext xmlns:c16="http://schemas.microsoft.com/office/drawing/2014/chart" uri="{C3380CC4-5D6E-409C-BE32-E72D297353CC}">
              <c16:uniqueId val="{00000001-7770-FC4A-A886-3D9B7C313DEB}"/>
            </c:ext>
          </c:extLst>
        </c:ser>
        <c:dLbls>
          <c:showLegendKey val="0"/>
          <c:showVal val="0"/>
          <c:showCatName val="0"/>
          <c:showSerName val="0"/>
          <c:showPercent val="0"/>
          <c:showBubbleSize val="0"/>
        </c:dLbls>
        <c:gapWidth val="150"/>
        <c:shape val="box"/>
        <c:axId val="175700992"/>
        <c:axId val="175710976"/>
        <c:axId val="0"/>
      </c:bar3DChart>
      <c:catAx>
        <c:axId val="175700992"/>
        <c:scaling>
          <c:orientation val="minMax"/>
        </c:scaling>
        <c:delete val="0"/>
        <c:axPos val="l"/>
        <c:numFmt formatCode="General" sourceLinked="0"/>
        <c:majorTickMark val="out"/>
        <c:minorTickMark val="none"/>
        <c:tickLblPos val="nextTo"/>
        <c:txPr>
          <a:bodyPr/>
          <a:lstStyle/>
          <a:p>
            <a:pPr>
              <a:defRPr sz="1600"/>
            </a:pPr>
            <a:endParaRPr lang="en-US"/>
          </a:p>
        </c:txPr>
        <c:crossAx val="175710976"/>
        <c:crosses val="autoZero"/>
        <c:auto val="1"/>
        <c:lblAlgn val="ctr"/>
        <c:lblOffset val="100"/>
        <c:noMultiLvlLbl val="0"/>
      </c:catAx>
      <c:valAx>
        <c:axId val="175710976"/>
        <c:scaling>
          <c:orientation val="minMax"/>
        </c:scaling>
        <c:delete val="0"/>
        <c:axPos val="b"/>
        <c:numFmt formatCode="0%" sourceLinked="1"/>
        <c:majorTickMark val="out"/>
        <c:minorTickMark val="none"/>
        <c:tickLblPos val="nextTo"/>
        <c:crossAx val="175700992"/>
        <c:crosses val="autoZero"/>
        <c:crossBetween val="between"/>
      </c:valAx>
    </c:plotArea>
    <c:legend>
      <c:legendPos val="r"/>
      <c:layout>
        <c:manualLayout>
          <c:xMode val="edge"/>
          <c:yMode val="edge"/>
          <c:x val="0.28420888013998252"/>
          <c:y val="0.92554206765820934"/>
          <c:w val="0.49912445319335086"/>
          <c:h val="6.0952901720618242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B0F0"/>
            </a:solidFill>
            <a:ln>
              <a:solidFill>
                <a:srgbClr val="00B0F0"/>
              </a:solidFill>
            </a:ln>
          </c:spPr>
          <c:invertIfNegative val="0"/>
          <c:dPt>
            <c:idx val="2"/>
            <c:invertIfNegative val="0"/>
            <c:bubble3D val="0"/>
            <c:spPr>
              <a:solidFill>
                <a:srgbClr val="FF0000"/>
              </a:solidFill>
              <a:ln>
                <a:solidFill>
                  <a:srgbClr val="FF0000"/>
                </a:solidFill>
              </a:ln>
            </c:spPr>
          </c:dPt>
          <c:dLbls>
            <c:dLbl>
              <c:idx val="0"/>
              <c:layout>
                <c:manualLayout>
                  <c:x val="1.9066950519011402E-2"/>
                  <c:y val="-5.03914067268139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dLbl>
              <c:idx val="1"/>
              <c:layout>
                <c:manualLayout>
                  <c:x val="2.5422600692015202E-2"/>
                  <c:y val="-3.89386749235654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dLbl>
              <c:idx val="2"/>
              <c:layout>
                <c:manualLayout>
                  <c:x val="1.5889125432509501E-2"/>
                  <c:y val="-4.35196955028084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dLbl>
              <c:idx val="3"/>
              <c:layout>
                <c:manualLayout>
                  <c:x val="1.112238780275665E-2"/>
                  <c:y val="-3.206714405470095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dLbl>
              <c:idx val="4"/>
              <c:layout>
                <c:manualLayout>
                  <c:x val="1.7478037975760568E-2"/>
                  <c:y val="-4.1229185213186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MASTER'!$R$10:$V$10</c:f>
              <c:strCache>
                <c:ptCount val="5"/>
                <c:pt idx="0">
                  <c:v>Faith nurtured by my family</c:v>
                </c:pt>
                <c:pt idx="1">
                  <c:v>Understanding the 'Big Story' of the Bible</c:v>
                </c:pt>
                <c:pt idx="2">
                  <c:v>Personal encounters with Jesus</c:v>
                </c:pt>
                <c:pt idx="3">
                  <c:v>Positive peer community that supported me</c:v>
                </c:pt>
                <c:pt idx="4">
                  <c:v>Relationship with mentors &amp; life coaches</c:v>
                </c:pt>
              </c:strCache>
            </c:strRef>
          </c:cat>
          <c:val>
            <c:numRef>
              <c:f>'COMPARISON MASTER'!$R$11:$V$11</c:f>
              <c:numCache>
                <c:formatCode>0%</c:formatCode>
                <c:ptCount val="5"/>
                <c:pt idx="0">
                  <c:v>0.375</c:v>
                </c:pt>
                <c:pt idx="1">
                  <c:v>0.33750000000000002</c:v>
                </c:pt>
                <c:pt idx="2">
                  <c:v>0.625</c:v>
                </c:pt>
                <c:pt idx="3">
                  <c:v>0.38750000000000001</c:v>
                </c:pt>
                <c:pt idx="4">
                  <c:v>0.28125</c:v>
                </c:pt>
              </c:numCache>
            </c:numRef>
          </c:val>
          <c:extLst xmlns:c16r2="http://schemas.microsoft.com/office/drawing/2015/06/chart">
            <c:ext xmlns:c16="http://schemas.microsoft.com/office/drawing/2014/chart" uri="{C3380CC4-5D6E-409C-BE32-E72D297353CC}">
              <c16:uniqueId val="{00000000-6D8E-A843-BE46-7530F0E2154B}"/>
            </c:ext>
          </c:extLst>
        </c:ser>
        <c:dLbls>
          <c:showLegendKey val="0"/>
          <c:showVal val="1"/>
          <c:showCatName val="0"/>
          <c:showSerName val="0"/>
          <c:showPercent val="0"/>
          <c:showBubbleSize val="0"/>
        </c:dLbls>
        <c:gapWidth val="75"/>
        <c:shape val="box"/>
        <c:axId val="175750528"/>
        <c:axId val="180968064"/>
        <c:axId val="0"/>
      </c:bar3DChart>
      <c:catAx>
        <c:axId val="175750528"/>
        <c:scaling>
          <c:orientation val="minMax"/>
        </c:scaling>
        <c:delete val="0"/>
        <c:axPos val="b"/>
        <c:numFmt formatCode="General" sourceLinked="0"/>
        <c:majorTickMark val="none"/>
        <c:minorTickMark val="none"/>
        <c:tickLblPos val="nextTo"/>
        <c:txPr>
          <a:bodyPr/>
          <a:lstStyle/>
          <a:p>
            <a:pPr>
              <a:defRPr sz="1200"/>
            </a:pPr>
            <a:endParaRPr lang="en-US"/>
          </a:p>
        </c:txPr>
        <c:crossAx val="180968064"/>
        <c:crosses val="autoZero"/>
        <c:auto val="1"/>
        <c:lblAlgn val="ctr"/>
        <c:lblOffset val="100"/>
        <c:noMultiLvlLbl val="0"/>
      </c:catAx>
      <c:valAx>
        <c:axId val="180968064"/>
        <c:scaling>
          <c:orientation val="minMax"/>
        </c:scaling>
        <c:delete val="0"/>
        <c:axPos val="l"/>
        <c:numFmt formatCode="0%" sourceLinked="1"/>
        <c:majorTickMark val="none"/>
        <c:minorTickMark val="none"/>
        <c:tickLblPos val="nextTo"/>
        <c:crossAx val="17575052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34915704286964128"/>
          <c:y val="0"/>
          <c:w val="0.61054203101191107"/>
          <c:h val="0.88444216465399761"/>
        </c:manualLayout>
      </c:layout>
      <c:bar3DChart>
        <c:barDir val="bar"/>
        <c:grouping val="stacked"/>
        <c:varyColors val="0"/>
        <c:ser>
          <c:idx val="0"/>
          <c:order val="0"/>
          <c:tx>
            <c:strRef>
              <c:f>'COMPARISON MASTER_reorg'!$A$21</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'COMPARISON MASTER_reorg'!$B$20:$K$20</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MASTER_reorg'!$B$21:$K$21</c:f>
              <c:numCache>
                <c:formatCode>0%</c:formatCode>
                <c:ptCount val="10"/>
                <c:pt idx="0">
                  <c:v>0.95</c:v>
                </c:pt>
                <c:pt idx="1">
                  <c:v>0.9</c:v>
                </c:pt>
                <c:pt idx="2">
                  <c:v>0.96</c:v>
                </c:pt>
                <c:pt idx="3">
                  <c:v>0.89</c:v>
                </c:pt>
                <c:pt idx="4">
                  <c:v>0.89</c:v>
                </c:pt>
                <c:pt idx="5">
                  <c:v>0.7</c:v>
                </c:pt>
                <c:pt idx="6">
                  <c:v>0.86</c:v>
                </c:pt>
                <c:pt idx="7">
                  <c:v>0.84</c:v>
                </c:pt>
                <c:pt idx="8">
                  <c:v>0.72</c:v>
                </c:pt>
                <c:pt idx="9">
                  <c:v>0.83</c:v>
                </c:pt>
              </c:numCache>
            </c:numRef>
          </c:val>
          <c:extLst xmlns:c16r2="http://schemas.microsoft.com/office/drawing/2015/06/chart">
            <c:ext xmlns:c16="http://schemas.microsoft.com/office/drawing/2014/chart" uri="{C3380CC4-5D6E-409C-BE32-E72D297353CC}">
              <c16:uniqueId val="{00000000-7FB9-BC43-8AE7-2885000F6BDC}"/>
            </c:ext>
          </c:extLst>
        </c:ser>
        <c:ser>
          <c:idx val="1"/>
          <c:order val="1"/>
          <c:tx>
            <c:strRef>
              <c:f>'COMPARISON MASTER_reorg'!$A$22</c:f>
              <c:strCache>
                <c:ptCount val="1"/>
                <c:pt idx="0">
                  <c:v>Not true for me</c:v>
                </c:pt>
              </c:strCache>
            </c:strRef>
          </c:tx>
          <c:spPr>
            <a:solidFill>
              <a:srgbClr val="FFFF00"/>
            </a:solidFill>
          </c:spPr>
          <c:invertIfNegative val="0"/>
          <c:dLbls>
            <c:dLbl>
              <c:idx val="0"/>
              <c:delete val="1"/>
              <c:extLst xmlns:c16r2="http://schemas.microsoft.com/office/drawing/2015/06/chart">
                <c:ext xmlns:c15="http://schemas.microsoft.com/office/drawing/2012/chart" uri="{CE6537A1-D6FC-4f65-9D91-7224C49458BB}"/>
              </c:extLst>
            </c:dLbl>
            <c:dLbl>
              <c:idx val="2"/>
              <c:delete val="1"/>
              <c:extLst xmlns:c16r2="http://schemas.microsoft.com/office/drawing/2015/06/char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'COMPARISON MASTER_reorg'!$B$20:$K$20</c:f>
              <c:strCache>
                <c:ptCount val="10"/>
                <c:pt idx="0">
                  <c:v>I am able to learn more about God in church</c:v>
                </c:pt>
                <c:pt idx="1">
                  <c:v>I experienced Jesus in church and my daily life</c:v>
                </c:pt>
                <c:pt idx="2">
                  <c:v>Meaningful and fulfilling to attend church</c:v>
                </c:pt>
                <c:pt idx="3">
                  <c:v>The Church family guided me</c:v>
                </c:pt>
                <c:pt idx="4">
                  <c:v>Helpful experiences with pastors, leaders/mentors</c:v>
                </c:pt>
                <c:pt idx="5">
                  <c:v>Church is a place where I can find my answers in life</c:v>
                </c:pt>
                <c:pt idx="6">
                  <c:v>Memorable experiences that impacted me</c:v>
                </c:pt>
                <c:pt idx="7">
                  <c:v>Church gave opportunities to reach out to the poor &amp; needy</c:v>
                </c:pt>
                <c:pt idx="8">
                  <c:v>I went on a mission trip</c:v>
                </c:pt>
                <c:pt idx="9">
                  <c:v>I have given a testimony through sharing or in written form</c:v>
                </c:pt>
              </c:strCache>
            </c:strRef>
          </c:cat>
          <c:val>
            <c:numRef>
              <c:f>'COMPARISON MASTER_reorg'!$B$22:$K$22</c:f>
              <c:numCache>
                <c:formatCode>0%</c:formatCode>
                <c:ptCount val="10"/>
                <c:pt idx="0">
                  <c:v>0.05</c:v>
                </c:pt>
                <c:pt idx="1">
                  <c:v>0.1</c:v>
                </c:pt>
                <c:pt idx="2">
                  <c:v>0.04</c:v>
                </c:pt>
                <c:pt idx="3">
                  <c:v>0.1</c:v>
                </c:pt>
                <c:pt idx="4">
                  <c:v>0.11</c:v>
                </c:pt>
                <c:pt idx="5">
                  <c:v>0.28000000000000003</c:v>
                </c:pt>
                <c:pt idx="6">
                  <c:v>0.08</c:v>
                </c:pt>
                <c:pt idx="7">
                  <c:v>0.14000000000000001</c:v>
                </c:pt>
                <c:pt idx="8">
                  <c:v>0.26</c:v>
                </c:pt>
                <c:pt idx="9">
                  <c:v>0.16</c:v>
                </c:pt>
              </c:numCache>
            </c:numRef>
          </c:val>
          <c:extLst xmlns:c16r2="http://schemas.microsoft.com/office/drawing/2015/06/chart">
            <c:ext xmlns:c16="http://schemas.microsoft.com/office/drawing/2014/chart" uri="{C3380CC4-5D6E-409C-BE32-E72D297353CC}">
              <c16:uniqueId val="{00000001-7FB9-BC43-8AE7-2885000F6BDC}"/>
            </c:ext>
          </c:extLst>
        </c:ser>
        <c:dLbls>
          <c:showLegendKey val="0"/>
          <c:showVal val="0"/>
          <c:showCatName val="0"/>
          <c:showSerName val="0"/>
          <c:showPercent val="0"/>
          <c:showBubbleSize val="0"/>
        </c:dLbls>
        <c:gapWidth val="88"/>
        <c:gapDepth val="55"/>
        <c:shape val="box"/>
        <c:axId val="180903296"/>
        <c:axId val="180925568"/>
        <c:axId val="0"/>
      </c:bar3DChart>
      <c:catAx>
        <c:axId val="180903296"/>
        <c:scaling>
          <c:orientation val="minMax"/>
        </c:scaling>
        <c:delete val="0"/>
        <c:axPos val="l"/>
        <c:numFmt formatCode="General" sourceLinked="0"/>
        <c:majorTickMark val="out"/>
        <c:minorTickMark val="none"/>
        <c:tickLblPos val="nextTo"/>
        <c:txPr>
          <a:bodyPr/>
          <a:lstStyle/>
          <a:p>
            <a:pPr>
              <a:defRPr sz="1400" b="1"/>
            </a:pPr>
            <a:endParaRPr lang="en-US"/>
          </a:p>
        </c:txPr>
        <c:crossAx val="180925568"/>
        <c:crosses val="autoZero"/>
        <c:auto val="1"/>
        <c:lblAlgn val="ctr"/>
        <c:lblOffset val="100"/>
        <c:noMultiLvlLbl val="0"/>
      </c:catAx>
      <c:valAx>
        <c:axId val="180925568"/>
        <c:scaling>
          <c:orientation val="minMax"/>
        </c:scaling>
        <c:delete val="0"/>
        <c:axPos val="b"/>
        <c:numFmt formatCode="0%" sourceLinked="1"/>
        <c:majorTickMark val="out"/>
        <c:minorTickMark val="none"/>
        <c:tickLblPos val="nextTo"/>
        <c:crossAx val="180903296"/>
        <c:crosses val="autoZero"/>
        <c:crossBetween val="between"/>
        <c:majorUnit val="0.2"/>
      </c:valAx>
    </c:plotArea>
    <c:legend>
      <c:legendPos val="r"/>
      <c:layout>
        <c:manualLayout>
          <c:xMode val="edge"/>
          <c:yMode val="edge"/>
          <c:x val="0.25365332458442696"/>
          <c:y val="0.93943095654709829"/>
          <c:w val="0.48245778652668414"/>
          <c:h val="4.7064012831729361E-2"/>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30774739384906102"/>
          <c:y val="1.3842300527543401E-2"/>
          <c:w val="0.64643456528429"/>
          <c:h val="0.90642945476745829"/>
        </c:manualLayout>
      </c:layout>
      <c:bar3DChart>
        <c:barDir val="bar"/>
        <c:grouping val="stacked"/>
        <c:varyColors val="0"/>
        <c:ser>
          <c:idx val="0"/>
          <c:order val="0"/>
          <c:tx>
            <c:strRef>
              <c:f>'COMPARISON MASTER_reorg'!$R$21</c:f>
              <c:strCache>
                <c:ptCount val="1"/>
                <c:pt idx="0">
                  <c:v>True for me</c:v>
                </c:pt>
              </c:strCache>
            </c:strRef>
          </c:tx>
          <c:spPr>
            <a:solidFill>
              <a:schemeClr val="bg1">
                <a:lumMod val="85000"/>
              </a:schemeClr>
            </a:solidFill>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'COMPARISON MASTER_reorg'!$S$20:$W$20</c:f>
              <c:strCache>
                <c:ptCount val="5"/>
                <c:pt idx="0">
                  <c:v>I have good friends in church</c:v>
                </c:pt>
                <c:pt idx="1">
                  <c:v>Significant anchors or rites of passages make me stay on</c:v>
                </c:pt>
                <c:pt idx="3">
                  <c:v> My parents modelled the importance of church to me</c:v>
                </c:pt>
                <c:pt idx="4">
                  <c:v>I want to attend church with my parent/s and grandparent/s</c:v>
                </c:pt>
              </c:strCache>
            </c:strRef>
          </c:cat>
          <c:val>
            <c:numRef>
              <c:f>'COMPARISON MASTER_reorg'!$S$21:$W$21</c:f>
              <c:numCache>
                <c:formatCode>0%</c:formatCode>
                <c:ptCount val="5"/>
                <c:pt idx="0">
                  <c:v>0.95</c:v>
                </c:pt>
                <c:pt idx="1">
                  <c:v>0.61</c:v>
                </c:pt>
                <c:pt idx="3">
                  <c:v>0.72</c:v>
                </c:pt>
                <c:pt idx="4">
                  <c:v>0.67</c:v>
                </c:pt>
              </c:numCache>
            </c:numRef>
          </c:val>
          <c:extLst xmlns:c16r2="http://schemas.microsoft.com/office/drawing/2015/06/chart">
            <c:ext xmlns:c16="http://schemas.microsoft.com/office/drawing/2014/chart" uri="{C3380CC4-5D6E-409C-BE32-E72D297353CC}">
              <c16:uniqueId val="{00000000-BE56-6F41-BFBA-7C4F85A48F29}"/>
            </c:ext>
          </c:extLst>
        </c:ser>
        <c:ser>
          <c:idx val="1"/>
          <c:order val="1"/>
          <c:tx>
            <c:strRef>
              <c:f>'COMPARISON MASTER_reorg'!$R$22</c:f>
              <c:strCache>
                <c:ptCount val="1"/>
                <c:pt idx="0">
                  <c:v>Not true for me</c:v>
                </c:pt>
              </c:strCache>
            </c:strRef>
          </c:tx>
          <c:spPr>
            <a:solidFill>
              <a:srgbClr val="FFFF00"/>
            </a:solidFill>
          </c:spPr>
          <c:invertIfNegative val="0"/>
          <c:dLbls>
            <c:dLbl>
              <c:idx val="0"/>
              <c:delete val="1"/>
            </c:dLbl>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'COMPARISON MASTER_reorg'!$S$20:$W$20</c:f>
              <c:strCache>
                <c:ptCount val="5"/>
                <c:pt idx="0">
                  <c:v>I have good friends in church</c:v>
                </c:pt>
                <c:pt idx="1">
                  <c:v>Significant anchors or rites of passages make me stay on</c:v>
                </c:pt>
                <c:pt idx="3">
                  <c:v> My parents modelled the importance of church to me</c:v>
                </c:pt>
                <c:pt idx="4">
                  <c:v>I want to attend church with my parent/s and grandparent/s</c:v>
                </c:pt>
              </c:strCache>
            </c:strRef>
          </c:cat>
          <c:val>
            <c:numRef>
              <c:f>'COMPARISON MASTER_reorg'!$S$22:$W$22</c:f>
              <c:numCache>
                <c:formatCode>0%</c:formatCode>
                <c:ptCount val="5"/>
                <c:pt idx="0">
                  <c:v>0.05</c:v>
                </c:pt>
                <c:pt idx="1">
                  <c:v>0.33</c:v>
                </c:pt>
                <c:pt idx="3">
                  <c:v>0.21</c:v>
                </c:pt>
                <c:pt idx="4">
                  <c:v>0.26</c:v>
                </c:pt>
              </c:numCache>
            </c:numRef>
          </c:val>
          <c:extLst xmlns:c16r2="http://schemas.microsoft.com/office/drawing/2015/06/chart">
            <c:ext xmlns:c16="http://schemas.microsoft.com/office/drawing/2014/chart" uri="{C3380CC4-5D6E-409C-BE32-E72D297353CC}">
              <c16:uniqueId val="{00000001-BE56-6F41-BFBA-7C4F85A48F29}"/>
            </c:ext>
          </c:extLst>
        </c:ser>
        <c:dLbls>
          <c:showLegendKey val="0"/>
          <c:showVal val="0"/>
          <c:showCatName val="0"/>
          <c:showSerName val="0"/>
          <c:showPercent val="0"/>
          <c:showBubbleSize val="0"/>
        </c:dLbls>
        <c:gapWidth val="88"/>
        <c:gapDepth val="55"/>
        <c:shape val="box"/>
        <c:axId val="180763648"/>
        <c:axId val="180790016"/>
        <c:axId val="0"/>
      </c:bar3DChart>
      <c:catAx>
        <c:axId val="180763648"/>
        <c:scaling>
          <c:orientation val="minMax"/>
        </c:scaling>
        <c:delete val="0"/>
        <c:axPos val="l"/>
        <c:numFmt formatCode="General" sourceLinked="0"/>
        <c:majorTickMark val="out"/>
        <c:minorTickMark val="none"/>
        <c:tickLblPos val="nextTo"/>
        <c:txPr>
          <a:bodyPr/>
          <a:lstStyle/>
          <a:p>
            <a:pPr>
              <a:defRPr sz="1600" b="1"/>
            </a:pPr>
            <a:endParaRPr lang="en-US"/>
          </a:p>
        </c:txPr>
        <c:crossAx val="180790016"/>
        <c:crosses val="autoZero"/>
        <c:auto val="1"/>
        <c:lblAlgn val="ctr"/>
        <c:lblOffset val="100"/>
        <c:noMultiLvlLbl val="0"/>
      </c:catAx>
      <c:valAx>
        <c:axId val="180790016"/>
        <c:scaling>
          <c:orientation val="minMax"/>
        </c:scaling>
        <c:delete val="0"/>
        <c:axPos val="b"/>
        <c:numFmt formatCode="0%" sourceLinked="1"/>
        <c:majorTickMark val="out"/>
        <c:minorTickMark val="none"/>
        <c:tickLblPos val="nextTo"/>
        <c:crossAx val="180763648"/>
        <c:crosses val="autoZero"/>
        <c:crossBetween val="between"/>
      </c:valAx>
    </c:plotArea>
    <c:legend>
      <c:legendPos val="r"/>
      <c:layout>
        <c:manualLayout>
          <c:xMode val="edge"/>
          <c:yMode val="edge"/>
          <c:x val="0.36476443569553807"/>
          <c:y val="0.96042178800706868"/>
          <c:w val="0.41301334208223972"/>
          <c:h val="3.5332337951546673E-2"/>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B0F0"/>
            </a:solidFill>
            <a:ln>
              <a:solidFill>
                <a:srgbClr val="00B0F0"/>
              </a:solidFill>
            </a:ln>
          </c:spPr>
          <c:invertIfNegative val="0"/>
          <c:dPt>
            <c:idx val="0"/>
            <c:invertIfNegative val="0"/>
            <c:bubble3D val="0"/>
            <c:spPr>
              <a:solidFill>
                <a:srgbClr val="FF0000"/>
              </a:solidFill>
              <a:ln>
                <a:solidFill>
                  <a:srgbClr val="FF0000"/>
                </a:solidFill>
              </a:ln>
            </c:spPr>
          </c:dPt>
          <c:dPt>
            <c:idx val="2"/>
            <c:invertIfNegative val="0"/>
            <c:bubble3D val="0"/>
          </c:dPt>
          <c:dPt>
            <c:idx val="3"/>
            <c:invertIfNegative val="0"/>
            <c:bubble3D val="0"/>
            <c:spPr>
              <a:solidFill>
                <a:srgbClr val="FF0000"/>
              </a:solidFill>
              <a:ln>
                <a:solidFill>
                  <a:srgbClr val="FF0000"/>
                </a:solidFill>
              </a:ln>
            </c:spPr>
          </c:dPt>
          <c:dLbls>
            <c:dLbl>
              <c:idx val="0"/>
              <c:layout>
                <c:manualLayout>
                  <c:x val="1.9066950519011402E-2"/>
                  <c:y val="-5.03914067268139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dLbl>
              <c:idx val="1"/>
              <c:layout>
                <c:manualLayout>
                  <c:x val="2.5422600692015202E-2"/>
                  <c:y val="-3.89386749235654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dLbl>
              <c:idx val="2"/>
              <c:layout>
                <c:manualLayout>
                  <c:x val="1.5889125432509501E-2"/>
                  <c:y val="-4.35196955028084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dLbl>
              <c:idx val="3"/>
              <c:layout>
                <c:manualLayout>
                  <c:x val="1.112238780275665E-2"/>
                  <c:y val="-3.206714405470095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dLbl>
              <c:idx val="4"/>
              <c:layout>
                <c:manualLayout>
                  <c:x val="1.7478037975760568E-2"/>
                  <c:y val="-4.1229185213186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'COMPARISON MASTER'!$R$10:$V$10</c:f>
              <c:strCache>
                <c:ptCount val="5"/>
                <c:pt idx="0">
                  <c:v>Faith nurtured by my family</c:v>
                </c:pt>
                <c:pt idx="1">
                  <c:v>Understanding the 'Big Story' of the Bible</c:v>
                </c:pt>
                <c:pt idx="2">
                  <c:v>Personal encounters with Jesus</c:v>
                </c:pt>
                <c:pt idx="3">
                  <c:v>Positive peer community that supported me</c:v>
                </c:pt>
                <c:pt idx="4">
                  <c:v>Relationship with mentors &amp; life coaches</c:v>
                </c:pt>
              </c:strCache>
            </c:strRef>
          </c:cat>
          <c:val>
            <c:numRef>
              <c:f>'COMPARISON MASTER'!$R$11:$V$11</c:f>
              <c:numCache>
                <c:formatCode>0%</c:formatCode>
                <c:ptCount val="5"/>
                <c:pt idx="0">
                  <c:v>0.375</c:v>
                </c:pt>
                <c:pt idx="1">
                  <c:v>0.33750000000000002</c:v>
                </c:pt>
                <c:pt idx="2">
                  <c:v>0.625</c:v>
                </c:pt>
                <c:pt idx="3">
                  <c:v>0.38750000000000001</c:v>
                </c:pt>
                <c:pt idx="4">
                  <c:v>0.28125</c:v>
                </c:pt>
              </c:numCache>
            </c:numRef>
          </c:val>
          <c:extLst xmlns:c16r2="http://schemas.microsoft.com/office/drawing/2015/06/chart">
            <c:ext xmlns:c16="http://schemas.microsoft.com/office/drawing/2014/chart" uri="{C3380CC4-5D6E-409C-BE32-E72D297353CC}">
              <c16:uniqueId val="{00000000-5802-B74A-8ABA-B11E0B1AC23C}"/>
            </c:ext>
          </c:extLst>
        </c:ser>
        <c:dLbls>
          <c:showLegendKey val="0"/>
          <c:showVal val="1"/>
          <c:showCatName val="0"/>
          <c:showSerName val="0"/>
          <c:showPercent val="0"/>
          <c:showBubbleSize val="0"/>
        </c:dLbls>
        <c:gapWidth val="75"/>
        <c:shape val="box"/>
        <c:axId val="180823168"/>
        <c:axId val="180850048"/>
        <c:axId val="0"/>
      </c:bar3DChart>
      <c:catAx>
        <c:axId val="180823168"/>
        <c:scaling>
          <c:orientation val="minMax"/>
        </c:scaling>
        <c:delete val="0"/>
        <c:axPos val="b"/>
        <c:numFmt formatCode="General" sourceLinked="0"/>
        <c:majorTickMark val="none"/>
        <c:minorTickMark val="none"/>
        <c:tickLblPos val="nextTo"/>
        <c:txPr>
          <a:bodyPr/>
          <a:lstStyle/>
          <a:p>
            <a:pPr>
              <a:defRPr sz="1200"/>
            </a:pPr>
            <a:endParaRPr lang="en-US"/>
          </a:p>
        </c:txPr>
        <c:crossAx val="180850048"/>
        <c:crosses val="autoZero"/>
        <c:auto val="1"/>
        <c:lblAlgn val="ctr"/>
        <c:lblOffset val="100"/>
        <c:noMultiLvlLbl val="0"/>
      </c:catAx>
      <c:valAx>
        <c:axId val="180850048"/>
        <c:scaling>
          <c:orientation val="minMax"/>
        </c:scaling>
        <c:delete val="0"/>
        <c:axPos val="l"/>
        <c:numFmt formatCode="0%" sourceLinked="1"/>
        <c:majorTickMark val="none"/>
        <c:minorTickMark val="none"/>
        <c:tickLblPos val="nextTo"/>
        <c:crossAx val="18082316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721330"/>
            <a:ext cx="3076143" cy="511648"/>
          </a:xfrm>
          <a:prstGeom prst="rect">
            <a:avLst/>
          </a:prstGeom>
        </p:spPr>
        <p:txBody>
          <a:bodyPr vert="horz" lIns="94640" tIns="47320" rIns="94640" bIns="47320" rtlCol="0" anchor="b"/>
          <a:lstStyle>
            <a:lvl1pPr algn="l">
              <a:defRPr sz="1200"/>
            </a:lvl1pPr>
          </a:lstStyle>
          <a:p>
            <a:endParaRPr lang="en-GB"/>
          </a:p>
        </p:txBody>
      </p:sp>
      <p:sp>
        <p:nvSpPr>
          <p:cNvPr id="5" name="Slide Number Placeholder 4"/>
          <p:cNvSpPr>
            <a:spLocks noGrp="1"/>
          </p:cNvSpPr>
          <p:nvPr>
            <p:ph type="sldNum" sz="quarter" idx="3"/>
          </p:nvPr>
        </p:nvSpPr>
        <p:spPr>
          <a:xfrm>
            <a:off x="4021503" y="9721330"/>
            <a:ext cx="3076143" cy="511648"/>
          </a:xfrm>
          <a:prstGeom prst="rect">
            <a:avLst/>
          </a:prstGeom>
        </p:spPr>
        <p:txBody>
          <a:bodyPr vert="horz" lIns="94640" tIns="47320" rIns="94640" bIns="47320" rtlCol="0" anchor="b"/>
          <a:lstStyle>
            <a:lvl1pPr algn="r">
              <a:defRPr sz="1200"/>
            </a:lvl1pPr>
          </a:lstStyle>
          <a:p>
            <a:fld id="{D873CA74-CD13-4FCC-B24B-0C52BC2BECF3}" type="slidenum">
              <a:rPr lang="en-GB" smtClean="0"/>
              <a:t>‹#›</a:t>
            </a:fld>
            <a:endParaRPr lang="en-GB"/>
          </a:p>
        </p:txBody>
      </p:sp>
    </p:spTree>
    <p:extLst>
      <p:ext uri="{BB962C8B-B14F-4D97-AF65-F5344CB8AC3E}">
        <p14:creationId xmlns:p14="http://schemas.microsoft.com/office/powerpoint/2010/main" val="3835660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1"/>
          </a:xfrm>
          <a:prstGeom prst="rect">
            <a:avLst/>
          </a:prstGeom>
        </p:spPr>
        <p:txBody>
          <a:bodyPr vert="horz" lIns="94640" tIns="47320" rIns="94640" bIns="47320" rtlCol="0"/>
          <a:lstStyle>
            <a:lvl1pPr algn="l">
              <a:defRPr sz="1200"/>
            </a:lvl1pPr>
          </a:lstStyle>
          <a:p>
            <a:endParaRPr lang="en-GB"/>
          </a:p>
        </p:txBody>
      </p:sp>
      <p:sp>
        <p:nvSpPr>
          <p:cNvPr id="3" name="Date Placeholder 2"/>
          <p:cNvSpPr>
            <a:spLocks noGrp="1"/>
          </p:cNvSpPr>
          <p:nvPr>
            <p:ph type="dt" idx="1"/>
          </p:nvPr>
        </p:nvSpPr>
        <p:spPr>
          <a:xfrm>
            <a:off x="4021294" y="0"/>
            <a:ext cx="3076364" cy="511731"/>
          </a:xfrm>
          <a:prstGeom prst="rect">
            <a:avLst/>
          </a:prstGeom>
        </p:spPr>
        <p:txBody>
          <a:bodyPr vert="horz" lIns="94640" tIns="47320" rIns="94640" bIns="47320" rtlCol="0"/>
          <a:lstStyle>
            <a:lvl1pPr algn="r">
              <a:defRPr sz="1200"/>
            </a:lvl1pPr>
          </a:lstStyle>
          <a:p>
            <a:fld id="{E7E1F726-802E-466C-91BA-FA62E3E58112}" type="datetimeFigureOut">
              <a:rPr lang="en-GB" smtClean="0"/>
              <a:t>22/08/2015</a:t>
            </a:fld>
            <a:endParaRPr lang="en-GB"/>
          </a:p>
        </p:txBody>
      </p:sp>
      <p:sp>
        <p:nvSpPr>
          <p:cNvPr id="4" name="Slide Image Placeholder 3"/>
          <p:cNvSpPr>
            <a:spLocks noGrp="1" noRot="1" noChangeAspect="1"/>
          </p:cNvSpPr>
          <p:nvPr>
            <p:ph type="sldImg" idx="2"/>
          </p:nvPr>
        </p:nvSpPr>
        <p:spPr>
          <a:xfrm>
            <a:off x="1245394" y="220762"/>
            <a:ext cx="4320480" cy="3241031"/>
          </a:xfrm>
          <a:prstGeom prst="rect">
            <a:avLst/>
          </a:prstGeom>
          <a:noFill/>
          <a:ln w="12700">
            <a:solidFill>
              <a:prstClr val="black"/>
            </a:solidFill>
          </a:ln>
        </p:spPr>
        <p:txBody>
          <a:bodyPr vert="horz" lIns="94640" tIns="47320" rIns="94640" bIns="47320" rtlCol="0" anchor="ctr"/>
          <a:lstStyle/>
          <a:p>
            <a:endParaRPr lang="en-GB"/>
          </a:p>
        </p:txBody>
      </p:sp>
      <p:sp>
        <p:nvSpPr>
          <p:cNvPr id="5" name="Notes Placeholder 4"/>
          <p:cNvSpPr>
            <a:spLocks noGrp="1"/>
          </p:cNvSpPr>
          <p:nvPr>
            <p:ph type="body" sz="quarter" idx="3"/>
          </p:nvPr>
        </p:nvSpPr>
        <p:spPr>
          <a:xfrm>
            <a:off x="309290" y="3605138"/>
            <a:ext cx="6408712" cy="6336704"/>
          </a:xfrm>
          <a:prstGeom prst="rect">
            <a:avLst/>
          </a:prstGeom>
        </p:spPr>
        <p:txBody>
          <a:bodyPr vert="horz" lIns="94640" tIns="47320" rIns="94640" bIns="473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721106"/>
            <a:ext cx="3076364" cy="511731"/>
          </a:xfrm>
          <a:prstGeom prst="rect">
            <a:avLst/>
          </a:prstGeom>
        </p:spPr>
        <p:txBody>
          <a:bodyPr vert="horz" lIns="94640" tIns="47320" rIns="94640" bIns="47320" rtlCol="0" anchor="b"/>
          <a:lstStyle>
            <a:lvl1pPr algn="l">
              <a:defRPr sz="1200"/>
            </a:lvl1pPr>
          </a:lstStyle>
          <a:p>
            <a:endParaRPr lang="en-GB"/>
          </a:p>
        </p:txBody>
      </p:sp>
      <p:sp>
        <p:nvSpPr>
          <p:cNvPr id="7" name="Slide Number Placeholder 6"/>
          <p:cNvSpPr>
            <a:spLocks noGrp="1"/>
          </p:cNvSpPr>
          <p:nvPr>
            <p:ph type="sldNum" sz="quarter" idx="5"/>
          </p:nvPr>
        </p:nvSpPr>
        <p:spPr>
          <a:xfrm>
            <a:off x="4021294" y="9721106"/>
            <a:ext cx="3076364" cy="511731"/>
          </a:xfrm>
          <a:prstGeom prst="rect">
            <a:avLst/>
          </a:prstGeom>
        </p:spPr>
        <p:txBody>
          <a:bodyPr vert="horz" lIns="94640" tIns="47320" rIns="94640" bIns="47320" rtlCol="0" anchor="b"/>
          <a:lstStyle>
            <a:lvl1pPr algn="r">
              <a:defRPr sz="1200"/>
            </a:lvl1pPr>
          </a:lstStyle>
          <a:p>
            <a:fld id="{B094BD83-220A-4C3B-86CB-CBC1221B62AB}" type="slidenum">
              <a:rPr lang="en-GB" smtClean="0"/>
              <a:t>‹#›</a:t>
            </a:fld>
            <a:endParaRPr lang="en-GB"/>
          </a:p>
        </p:txBody>
      </p:sp>
    </p:spTree>
    <p:extLst>
      <p:ext uri="{BB962C8B-B14F-4D97-AF65-F5344CB8AC3E}">
        <p14:creationId xmlns:p14="http://schemas.microsoft.com/office/powerpoint/2010/main" val="3601505396"/>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p>
          <a:p>
            <a:r>
              <a:rPr lang="en-US" dirty="0" smtClean="0"/>
              <a:t>We </a:t>
            </a:r>
            <a:r>
              <a:rPr lang="en-US" dirty="0" smtClean="0"/>
              <a:t>undertook</a:t>
            </a:r>
            <a:r>
              <a:rPr lang="en-US" baseline="0" dirty="0" smtClean="0"/>
              <a:t> this poll to see how the 10 pillars that Terry talked about, that helped form faith </a:t>
            </a:r>
            <a:br>
              <a:rPr lang="en-US" baseline="0" dirty="0" smtClean="0"/>
            </a:br>
            <a:r>
              <a:rPr lang="en-US" baseline="0" dirty="0" smtClean="0"/>
              <a:t>related to the Christian community in </a:t>
            </a:r>
            <a:r>
              <a:rPr lang="en-US" baseline="0" dirty="0" smtClean="0"/>
              <a:t>Singapore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94BD83-220A-4C3B-86CB-CBC1221B62AB}" type="slidenum">
              <a:rPr lang="en-GB" smtClean="0"/>
              <a:t>1</a:t>
            </a:fld>
            <a:endParaRPr lang="en-GB"/>
          </a:p>
        </p:txBody>
      </p:sp>
    </p:spTree>
    <p:extLst>
      <p:ext uri="{BB962C8B-B14F-4D97-AF65-F5344CB8AC3E}">
        <p14:creationId xmlns:p14="http://schemas.microsoft.com/office/powerpoint/2010/main" val="182242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pPr defTabSz="946404">
              <a:defRPr/>
            </a:pPr>
            <a:r>
              <a:rPr lang="en-US" dirty="0" smtClean="0"/>
              <a:t>We infer that this group is more </a:t>
            </a:r>
            <a:r>
              <a:rPr lang="en-US" dirty="0"/>
              <a:t>experiential, </a:t>
            </a:r>
            <a:r>
              <a:rPr lang="en-US" dirty="0" smtClean="0"/>
              <a:t/>
            </a:r>
            <a:br>
              <a:rPr lang="en-US" dirty="0" smtClean="0"/>
            </a:br>
            <a:r>
              <a:rPr lang="en-US" dirty="0" smtClean="0"/>
              <a:t>- 20</a:t>
            </a:r>
            <a:r>
              <a:rPr lang="en-US" dirty="0"/>
              <a:t>% of them did not feel that parents modeled the importance of church to them. </a:t>
            </a:r>
            <a:r>
              <a:rPr lang="en-US" dirty="0" smtClean="0"/>
              <a:t/>
            </a:r>
            <a:br>
              <a:rPr lang="en-US" dirty="0" smtClean="0"/>
            </a:br>
            <a:r>
              <a:rPr lang="en-US" dirty="0" smtClean="0">
                <a:solidFill>
                  <a:srgbClr val="FF0000"/>
                </a:solidFill>
              </a:rPr>
              <a:t>**</a:t>
            </a:r>
            <a:r>
              <a:rPr lang="en-US" dirty="0">
                <a:solidFill>
                  <a:srgbClr val="FF0000"/>
                </a:solidFill>
              </a:rPr>
              <a:t>qualify though that the majority 72% did say it was true. </a:t>
            </a:r>
            <a:r>
              <a:rPr lang="en-US" dirty="0" smtClean="0">
                <a:solidFill>
                  <a:srgbClr val="FF0000"/>
                </a:solidFill>
              </a:rPr>
              <a:t/>
            </a:r>
            <a:br>
              <a:rPr lang="en-US" dirty="0" smtClean="0">
                <a:solidFill>
                  <a:srgbClr val="FF0000"/>
                </a:solidFill>
              </a:rPr>
            </a:br>
            <a:r>
              <a:rPr lang="en-US" dirty="0" smtClean="0">
                <a:solidFill>
                  <a:srgbClr val="FF0000"/>
                </a:solidFill>
              </a:rPr>
              <a:t>41</a:t>
            </a:r>
            <a:r>
              <a:rPr lang="en-US" dirty="0">
                <a:solidFill>
                  <a:srgbClr val="FF0000"/>
                </a:solidFill>
              </a:rPr>
              <a:t>% who said Family Nurture Faith is top 3</a:t>
            </a:r>
          </a:p>
          <a:p>
            <a:endParaRPr lang="en-US" dirty="0"/>
          </a:p>
          <a:p>
            <a:r>
              <a:rPr lang="en-US" dirty="0"/>
              <a:t>They did not want to attend church with their parents – may not be surprising given their age/ possibly language.</a:t>
            </a:r>
          </a:p>
          <a:p>
            <a:pPr defTabSz="946404">
              <a:defRPr/>
            </a:pPr>
            <a:endParaRPr lang="en-US" dirty="0"/>
          </a:p>
          <a:p>
            <a:pPr defTabSz="946404">
              <a:defRPr/>
            </a:pPr>
            <a:r>
              <a:rPr lang="en-US" dirty="0"/>
              <a:t>33% say they don’t stay on because of the Churches ‘Rites of passage’ </a:t>
            </a:r>
            <a:r>
              <a:rPr lang="en-US" dirty="0" smtClean="0"/>
              <a:t/>
            </a:r>
            <a:br>
              <a:rPr lang="en-US" dirty="0" smtClean="0"/>
            </a:br>
            <a:r>
              <a:rPr lang="en-US" dirty="0" smtClean="0"/>
              <a:t>-for this</a:t>
            </a:r>
            <a:r>
              <a:rPr lang="en-US" baseline="0" dirty="0" smtClean="0"/>
              <a:t> group the personal experience is more the more </a:t>
            </a:r>
            <a:r>
              <a:rPr lang="en-US" baseline="0" dirty="0" err="1" smtClean="0"/>
              <a:t>impt</a:t>
            </a:r>
            <a:r>
              <a:rPr lang="en-US" baseline="0" dirty="0" smtClean="0"/>
              <a:t> and so rites of passage/sig anchors are less </a:t>
            </a:r>
            <a:r>
              <a:rPr lang="en-US" baseline="0" dirty="0" err="1" smtClean="0"/>
              <a:t>impt</a:t>
            </a:r>
            <a:r>
              <a:rPr lang="en-US" baseline="0" dirty="0" smtClean="0"/>
              <a:t> to them or they are less sentimental about it</a:t>
            </a:r>
            <a:br>
              <a:rPr lang="en-US" baseline="0" dirty="0" smtClean="0"/>
            </a:br>
            <a:endParaRPr lang="en-GB" dirty="0"/>
          </a:p>
          <a:p>
            <a:r>
              <a:rPr lang="en-US" dirty="0" smtClean="0"/>
              <a:t>The family component of discipleship and nurture appears to be less impactful in their lives.</a:t>
            </a:r>
            <a:endParaRPr lang="en-GB" dirty="0" smtClean="0"/>
          </a:p>
          <a:p>
            <a:r>
              <a:rPr lang="en-US" dirty="0" smtClean="0"/>
              <a:t>Our </a:t>
            </a:r>
            <a:r>
              <a:rPr lang="en-US" dirty="0" smtClean="0"/>
              <a:t>kids need to see authenticity in our faith.</a:t>
            </a:r>
            <a:endParaRPr lang="en-GB" dirty="0" smtClean="0"/>
          </a:p>
          <a:p>
            <a:pPr lvl="0"/>
            <a:r>
              <a:rPr lang="en-US" dirty="0" smtClean="0"/>
              <a:t>Church needs to walk the talk</a:t>
            </a:r>
            <a:endParaRPr lang="en-GB" dirty="0" smtClean="0"/>
          </a:p>
          <a:p>
            <a:pPr lvl="0"/>
            <a:r>
              <a:rPr lang="en-US" dirty="0" smtClean="0"/>
              <a:t>Lack of Family Nurture?</a:t>
            </a:r>
            <a:endParaRPr lang="en-GB" dirty="0" smtClean="0"/>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B094BD83-220A-4C3B-86CB-CBC1221B62AB}" type="slidenum">
              <a:rPr lang="en-GB" smtClean="0"/>
              <a:t>10</a:t>
            </a:fld>
            <a:endParaRPr lang="en-GB"/>
          </a:p>
        </p:txBody>
      </p:sp>
    </p:spTree>
    <p:extLst>
      <p:ext uri="{BB962C8B-B14F-4D97-AF65-F5344CB8AC3E}">
        <p14:creationId xmlns:p14="http://schemas.microsoft.com/office/powerpoint/2010/main" val="2547101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smtClean="0"/>
              <a:t>We now look at the</a:t>
            </a:r>
            <a:r>
              <a:rPr lang="en-US" baseline="0" dirty="0" smtClean="0"/>
              <a:t> same analysis for 4 other groups</a:t>
            </a:r>
            <a:endParaRPr lang="en-US" dirty="0" smtClean="0"/>
          </a:p>
          <a:p>
            <a:r>
              <a:rPr lang="en-US" dirty="0" smtClean="0"/>
              <a:t>Faith Nurtured by Family v Peers and on </a:t>
            </a:r>
            <a:r>
              <a:rPr lang="en-US" dirty="0" err="1" smtClean="0"/>
              <a:t>pg</a:t>
            </a:r>
            <a:r>
              <a:rPr lang="en-US" dirty="0" smtClean="0"/>
              <a:t> 8; those who say that </a:t>
            </a:r>
            <a:r>
              <a:rPr lang="en-US" dirty="0" err="1" smtClean="0"/>
              <a:t>Ch</a:t>
            </a:r>
            <a:r>
              <a:rPr lang="en-US" dirty="0" smtClean="0"/>
              <a:t> is not where they can find </a:t>
            </a:r>
            <a:r>
              <a:rPr lang="en-US" dirty="0" err="1" smtClean="0"/>
              <a:t>ans</a:t>
            </a:r>
            <a:r>
              <a:rPr lang="en-US" dirty="0" smtClean="0"/>
              <a:t> vs Anchors keep them in church</a:t>
            </a:r>
          </a:p>
          <a:p>
            <a:endParaRPr lang="en-US" dirty="0" smtClean="0"/>
          </a:p>
          <a:p>
            <a:r>
              <a:rPr lang="en-US" dirty="0" smtClean="0"/>
              <a:t>Conclusion raises similar concerns as what has been presented (see last slide)</a:t>
            </a:r>
          </a:p>
          <a:p>
            <a:endParaRPr lang="en-US" dirty="0" smtClean="0"/>
          </a:p>
          <a:p>
            <a:r>
              <a:rPr lang="en-US" dirty="0" smtClean="0"/>
              <a:t>Note:</a:t>
            </a:r>
            <a:r>
              <a:rPr lang="en-US" baseline="0" dirty="0" smtClean="0"/>
              <a:t> 6</a:t>
            </a:r>
            <a:r>
              <a:rPr lang="en-US" baseline="30000" dirty="0" smtClean="0"/>
              <a:t>th</a:t>
            </a:r>
            <a:r>
              <a:rPr lang="en-US" baseline="0" dirty="0" smtClean="0"/>
              <a:t> place at 25% Significant experience at camps or other special events</a:t>
            </a:r>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11</a:t>
            </a:fld>
            <a:endParaRPr lang="en-GB"/>
          </a:p>
        </p:txBody>
      </p:sp>
    </p:spTree>
    <p:extLst>
      <p:ext uri="{BB962C8B-B14F-4D97-AF65-F5344CB8AC3E}">
        <p14:creationId xmlns:p14="http://schemas.microsoft.com/office/powerpoint/2010/main" val="364154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smtClean="0"/>
              <a:t>Whilst both groups have a slightly lower ‘heard from God’ experience compared</a:t>
            </a:r>
            <a:r>
              <a:rPr lang="en-US" baseline="0" dirty="0" smtClean="0"/>
              <a:t> to the general group; those nurtured by Family have a higher % who believe that the Bible contains all that a person needs to live a meaningful life (</a:t>
            </a:r>
            <a:r>
              <a:rPr lang="en-US" baseline="0" dirty="0" err="1" smtClean="0"/>
              <a:t>cf</a:t>
            </a:r>
            <a:r>
              <a:rPr lang="en-US" baseline="0" dirty="0" smtClean="0"/>
              <a:t> to 88% of total respondents) (not vastly significant)</a:t>
            </a:r>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12</a:t>
            </a:fld>
            <a:endParaRPr lang="en-GB"/>
          </a:p>
        </p:txBody>
      </p:sp>
    </p:spTree>
    <p:extLst>
      <p:ext uri="{BB962C8B-B14F-4D97-AF65-F5344CB8AC3E}">
        <p14:creationId xmlns:p14="http://schemas.microsoft.com/office/powerpoint/2010/main" val="1773375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smtClean="0"/>
              <a:t>The church can do more</a:t>
            </a:r>
            <a:r>
              <a:rPr lang="en-US" baseline="0" dirty="0" smtClean="0"/>
              <a:t> to engage the young people especially in the area of</a:t>
            </a:r>
          </a:p>
          <a:p>
            <a:pPr marL="236601" indent="-236601">
              <a:buAutoNum type="arabicPeriod"/>
            </a:pPr>
            <a:r>
              <a:rPr lang="en-US" baseline="0" dirty="0" smtClean="0"/>
              <a:t>Being relevant to their life issues</a:t>
            </a:r>
          </a:p>
          <a:p>
            <a:pPr marL="236601" indent="-236601">
              <a:buAutoNum type="arabicPeriod"/>
            </a:pPr>
            <a:r>
              <a:rPr lang="en-US" baseline="0" dirty="0" smtClean="0"/>
              <a:t>See </a:t>
            </a:r>
            <a:r>
              <a:rPr lang="en-US" baseline="0" dirty="0" smtClean="0"/>
              <a:t>a </a:t>
            </a:r>
            <a:r>
              <a:rPr lang="en-US" baseline="0" dirty="0" smtClean="0"/>
              <a:t>far higher </a:t>
            </a:r>
            <a:r>
              <a:rPr lang="en-US" baseline="0" dirty="0" smtClean="0"/>
              <a:t>32% amongst those whose faith nurtured by family (</a:t>
            </a:r>
            <a:r>
              <a:rPr lang="en-US" baseline="0" dirty="0" err="1" smtClean="0"/>
              <a:t>cf</a:t>
            </a:r>
            <a:r>
              <a:rPr lang="en-US" baseline="0" dirty="0" smtClean="0"/>
              <a:t> to 23% Peers &amp; 28% total group</a:t>
            </a:r>
            <a:r>
              <a:rPr lang="en-US" baseline="0" dirty="0" smtClean="0"/>
              <a:t>); are those whose faith is strongly being nurtured by the family also more protected?</a:t>
            </a:r>
            <a:br>
              <a:rPr lang="en-US" baseline="0" dirty="0" smtClean="0"/>
            </a:br>
            <a:r>
              <a:rPr lang="en-US" baseline="0" dirty="0" smtClean="0"/>
              <a:t>-Do parents need to be encouraged to release their children/youth into missions?</a:t>
            </a:r>
            <a:r>
              <a:rPr lang="en-US" baseline="0" dirty="0" smtClean="0"/>
              <a:t/>
            </a:r>
            <a:br>
              <a:rPr lang="en-US" baseline="0" dirty="0" smtClean="0"/>
            </a:br>
            <a:r>
              <a:rPr lang="en-US" baseline="0" dirty="0" smtClean="0"/>
              <a:t>Families need to be more engaged in missions</a:t>
            </a:r>
            <a:r>
              <a:rPr lang="en-US" baseline="0" dirty="0" smtClean="0"/>
              <a:t>?</a:t>
            </a:r>
            <a:br>
              <a:rPr lang="en-US" baseline="0" dirty="0" smtClean="0"/>
            </a:br>
            <a:endParaRPr lang="en-US" baseline="0" dirty="0" smtClean="0"/>
          </a:p>
          <a:p>
            <a:pPr marL="236601" indent="-236601">
              <a:buAutoNum type="arabicPeriod"/>
            </a:pPr>
            <a:r>
              <a:rPr lang="en-US" baseline="0" dirty="0" smtClean="0"/>
              <a:t>Interesting to see that for those who have positive peer influence, fewer of them are negative about the Church being the place where they can find answers to life – is this because of the positive experience they are getting peer to peer. Does actively being able to do life together help our your people find it meaningful and translate that to church being the place where they can find answers?</a:t>
            </a:r>
            <a:endParaRPr lang="en-US" baseline="0" dirty="0" smtClean="0"/>
          </a:p>
          <a:p>
            <a:pPr marL="236601" indent="-236601">
              <a:buAutoNum type="arabicPeriod"/>
            </a:pPr>
            <a:endParaRPr lang="en-US" baseline="0"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13</a:t>
            </a:fld>
            <a:endParaRPr lang="en-GB"/>
          </a:p>
        </p:txBody>
      </p:sp>
    </p:spTree>
    <p:extLst>
      <p:ext uri="{BB962C8B-B14F-4D97-AF65-F5344CB8AC3E}">
        <p14:creationId xmlns:p14="http://schemas.microsoft.com/office/powerpoint/2010/main" val="1062674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pPr lvl="0"/>
            <a:r>
              <a:rPr lang="en-US" dirty="0"/>
              <a:t>A significant % do not want to attend church with their parents (almost 1/5)</a:t>
            </a:r>
          </a:p>
          <a:p>
            <a:pPr lvl="0"/>
            <a:r>
              <a:rPr lang="en-US" dirty="0" smtClean="0"/>
              <a:t>Similar pattern here, up </a:t>
            </a:r>
            <a:r>
              <a:rPr lang="en-US" dirty="0"/>
              <a:t>to 1/3 say that the rites of passage like Baptism, confirmation </a:t>
            </a:r>
            <a:r>
              <a:rPr lang="en-US" dirty="0" err="1"/>
              <a:t>etc</a:t>
            </a:r>
            <a:r>
              <a:rPr lang="en-US" dirty="0"/>
              <a:t> will not help them stay on in </a:t>
            </a:r>
            <a:r>
              <a:rPr lang="en-US" dirty="0" smtClean="0"/>
              <a:t>church BUT you do</a:t>
            </a:r>
            <a:r>
              <a:rPr lang="en-US" baseline="0" dirty="0" smtClean="0"/>
              <a:t> see a slightly </a:t>
            </a:r>
            <a:r>
              <a:rPr lang="en-US" dirty="0" smtClean="0"/>
              <a:t>lower for those whose</a:t>
            </a:r>
            <a:r>
              <a:rPr lang="en-US" baseline="0" dirty="0" smtClean="0"/>
              <a:t> faith is nurtured by family which is good. As these Sig anchors are more meaningful when experienced as a family.</a:t>
            </a:r>
            <a:br>
              <a:rPr lang="en-US" baseline="0" dirty="0" smtClean="0"/>
            </a:br>
            <a:endParaRPr lang="en-US" dirty="0"/>
          </a:p>
          <a:p>
            <a:pPr defTabSz="946404">
              <a:defRPr/>
            </a:pPr>
            <a:r>
              <a:rPr lang="en-US" dirty="0"/>
              <a:t>For those who ranked positive peer community as top 3- 1/5 say parents did not model the importance of church to them equal with those who ranked Personal Encounter with Jesus vs 18% for all respondents</a:t>
            </a:r>
          </a:p>
          <a:p>
            <a:pPr defTabSz="946404">
              <a:defRPr/>
            </a:pPr>
            <a:endParaRPr lang="en-US" dirty="0"/>
          </a:p>
          <a:p>
            <a:pPr lvl="0"/>
            <a:r>
              <a:rPr lang="en-US" dirty="0"/>
              <a:t>FF Comments</a:t>
            </a:r>
          </a:p>
          <a:p>
            <a:pPr lvl="0"/>
            <a:r>
              <a:rPr lang="en-US" dirty="0"/>
              <a:t>Need for authenticity.</a:t>
            </a:r>
            <a:endParaRPr lang="en-GB" dirty="0"/>
          </a:p>
          <a:p>
            <a:pPr lvl="0"/>
            <a:r>
              <a:rPr lang="en-US" dirty="0" err="1"/>
              <a:t>Cathecism</a:t>
            </a:r>
            <a:r>
              <a:rPr lang="en-US" dirty="0"/>
              <a:t> is lost in the church today</a:t>
            </a:r>
            <a:r>
              <a:rPr lang="en-US" dirty="0" smtClean="0"/>
              <a:t>?</a:t>
            </a:r>
          </a:p>
          <a:p>
            <a:pPr lvl="0"/>
            <a:endParaRPr lang="en-US" dirty="0" smtClean="0"/>
          </a:p>
          <a:p>
            <a:r>
              <a:rPr lang="en-US" dirty="0" smtClean="0"/>
              <a:t>Comments :  Although they feel that family nurtured their faith, they did not feel that Church is a place where they can find answers to life. Also, the significance of rites of passage is not meaningful to them. </a:t>
            </a:r>
          </a:p>
          <a:p>
            <a:r>
              <a:rPr lang="en-US" dirty="0" smtClean="0"/>
              <a:t>The experience of going on mission trips had not impacted them  </a:t>
            </a:r>
            <a:endParaRPr lang="en-GB" dirty="0"/>
          </a:p>
          <a:p>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14</a:t>
            </a:fld>
            <a:endParaRPr lang="en-GB"/>
          </a:p>
        </p:txBody>
      </p:sp>
    </p:spTree>
    <p:extLst>
      <p:ext uri="{BB962C8B-B14F-4D97-AF65-F5344CB8AC3E}">
        <p14:creationId xmlns:p14="http://schemas.microsoft.com/office/powerpoint/2010/main" val="369829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smtClean="0"/>
              <a:t>See the highest percentage who say the Bible does not contain all a person needs</a:t>
            </a:r>
            <a:r>
              <a:rPr lang="en-US" baseline="0" dirty="0" smtClean="0"/>
              <a:t> to live a meaningful life 18%. This group which is the less engaged with the Church </a:t>
            </a:r>
          </a:p>
          <a:p>
            <a:endParaRPr lang="en-US" baseline="0" dirty="0" smtClean="0"/>
          </a:p>
          <a:p>
            <a:r>
              <a:rPr lang="en-US" baseline="0" dirty="0" smtClean="0"/>
              <a:t>and 15% of them have not experienced God’s guidance for themselves.</a:t>
            </a:r>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15</a:t>
            </a:fld>
            <a:endParaRPr lang="en-GB"/>
          </a:p>
        </p:txBody>
      </p:sp>
    </p:spTree>
    <p:extLst>
      <p:ext uri="{BB962C8B-B14F-4D97-AF65-F5344CB8AC3E}">
        <p14:creationId xmlns:p14="http://schemas.microsoft.com/office/powerpoint/2010/main" val="2822714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baseline="0" dirty="0" smtClean="0"/>
              <a:t>You can see why this group says Church is not where I find answers to life</a:t>
            </a:r>
          </a:p>
          <a:p>
            <a:r>
              <a:rPr lang="en-US" baseline="0" dirty="0" smtClean="0"/>
              <a:t>-a big bulk of them say NOT TRUE for all these key pillars that build our faith</a:t>
            </a:r>
          </a:p>
          <a:p>
            <a:r>
              <a:rPr lang="en-US" baseline="0" dirty="0" smtClean="0"/>
              <a:t>So do ask yourself about your children/youth – how would they </a:t>
            </a:r>
            <a:r>
              <a:rPr lang="en-US" baseline="0" dirty="0" err="1" smtClean="0"/>
              <a:t>ans</a:t>
            </a:r>
            <a:r>
              <a:rPr lang="en-US" baseline="0" dirty="0" smtClean="0"/>
              <a:t> these questions </a:t>
            </a:r>
            <a:endParaRPr lang="en-US" baseline="0" dirty="0" smtClean="0"/>
          </a:p>
          <a:p>
            <a:endParaRPr lang="en-US" dirty="0" smtClean="0"/>
          </a:p>
          <a:p>
            <a:r>
              <a:rPr lang="en-US" dirty="0" smtClean="0"/>
              <a:t>For the</a:t>
            </a:r>
            <a:r>
              <a:rPr lang="en-US" baseline="0" dirty="0" smtClean="0"/>
              <a:t> other group –also find a bigger proportion did not have opportunities to reach out to others and finding answers/relevance in Church </a:t>
            </a:r>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16</a:t>
            </a:fld>
            <a:endParaRPr lang="en-GB"/>
          </a:p>
        </p:txBody>
      </p:sp>
    </p:spTree>
    <p:extLst>
      <p:ext uri="{BB962C8B-B14F-4D97-AF65-F5344CB8AC3E}">
        <p14:creationId xmlns:p14="http://schemas.microsoft.com/office/powerpoint/2010/main" val="654299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smtClean="0"/>
              <a:t>Looking at the points raised by category of questions – these stand out as areas for improvement</a:t>
            </a:r>
          </a:p>
          <a:p>
            <a:endParaRPr lang="en-US" dirty="0" smtClean="0"/>
          </a:p>
          <a:p>
            <a:pPr marL="236601" indent="-236601">
              <a:buFont typeface="+mj-lt"/>
              <a:buAutoNum type="arabicPeriod"/>
            </a:pPr>
            <a:r>
              <a:rPr lang="en-US" dirty="0" smtClean="0"/>
              <a:t>Is the</a:t>
            </a:r>
            <a:r>
              <a:rPr lang="en-US" baseline="0" dirty="0" smtClean="0"/>
              <a:t> church relevant to today’s young people and addressing issues that they face in life?</a:t>
            </a:r>
          </a:p>
          <a:p>
            <a:pPr marL="236601" indent="-236601">
              <a:buFont typeface="+mj-lt"/>
              <a:buAutoNum type="arabicPeriod"/>
            </a:pPr>
            <a:endParaRPr lang="en-US" baseline="0" dirty="0" smtClean="0"/>
          </a:p>
          <a:p>
            <a:pPr marL="236601" indent="-236601">
              <a:buFont typeface="+mj-lt"/>
              <a:buAutoNum type="arabicPeriod"/>
            </a:pPr>
            <a:r>
              <a:rPr lang="en-US" baseline="0" dirty="0" smtClean="0"/>
              <a:t>Is there more that can be done to ensure that we are all a missional church and involve our young people in mission and outreach to the lost and poor &amp; needy?</a:t>
            </a:r>
            <a:br>
              <a:rPr lang="en-US" baseline="0" dirty="0" smtClean="0"/>
            </a:br>
            <a:endParaRPr lang="en-US" baseline="0" dirty="0" smtClean="0"/>
          </a:p>
          <a:p>
            <a:pPr marL="236601" indent="-236601">
              <a:buFont typeface="+mj-lt"/>
              <a:buAutoNum type="arabicPeriod"/>
            </a:pPr>
            <a:r>
              <a:rPr lang="en-US" baseline="0" dirty="0" smtClean="0"/>
              <a:t>Can more be done in our catechism and passing down the significance of our faith and rites in church</a:t>
            </a:r>
            <a:br>
              <a:rPr lang="en-US" baseline="0" dirty="0" smtClean="0"/>
            </a:br>
            <a:endParaRPr lang="en-US" baseline="0" dirty="0" smtClean="0"/>
          </a:p>
          <a:p>
            <a:pPr marL="236601" indent="-236601">
              <a:buFont typeface="+mj-lt"/>
              <a:buAutoNum type="arabicPeriod"/>
            </a:pPr>
            <a:r>
              <a:rPr lang="en-US" baseline="0" dirty="0" smtClean="0"/>
              <a:t>The role of parents critical – but up to a fifth say that they did not see modelling on the importance of church; </a:t>
            </a:r>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17</a:t>
            </a:fld>
            <a:endParaRPr lang="en-GB"/>
          </a:p>
        </p:txBody>
      </p:sp>
    </p:spTree>
    <p:extLst>
      <p:ext uri="{BB962C8B-B14F-4D97-AF65-F5344CB8AC3E}">
        <p14:creationId xmlns:p14="http://schemas.microsoft.com/office/powerpoint/2010/main" val="1911047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smtClean="0"/>
              <a:t>These</a:t>
            </a:r>
            <a:r>
              <a:rPr lang="en-US" baseline="0" dirty="0" smtClean="0"/>
              <a:t> are the issues surfaced for us from the poll</a:t>
            </a:r>
          </a:p>
          <a:p>
            <a:endParaRPr lang="en-US" baseline="0" dirty="0" smtClean="0"/>
          </a:p>
          <a:p>
            <a:r>
              <a:rPr lang="en-US" baseline="0" dirty="0" smtClean="0"/>
              <a:t>How else can you use the information?</a:t>
            </a:r>
          </a:p>
          <a:p>
            <a:r>
              <a:rPr lang="en-US" baseline="0" dirty="0" smtClean="0"/>
              <a:t>-Apart from being informed</a:t>
            </a:r>
          </a:p>
          <a:p>
            <a:r>
              <a:rPr lang="en-US" baseline="0" dirty="0" smtClean="0"/>
              <a:t>-Gives you a benchmark</a:t>
            </a:r>
          </a:p>
          <a:p>
            <a:r>
              <a:rPr lang="en-US" baseline="0" dirty="0" smtClean="0"/>
              <a:t>-Highlights to you areas you can look out for in your children &amp; youth ministry</a:t>
            </a:r>
          </a:p>
          <a:p>
            <a:r>
              <a:rPr lang="en-US" baseline="0" dirty="0" smtClean="0"/>
              <a:t>-Gives you a platform to have conversations with your Pastor, leadership; family life pastors</a:t>
            </a:r>
          </a:p>
          <a:p>
            <a:endParaRPr lang="en-US" baseline="0" dirty="0" smtClean="0"/>
          </a:p>
          <a:p>
            <a:r>
              <a:rPr lang="en-US" baseline="0" dirty="0" smtClean="0"/>
              <a:t>*we are opening up this poll again until end Oct and hope to have even more responses to make the sample base more robust so that when we dissect it, the results are truly representative of reality</a:t>
            </a:r>
          </a:p>
          <a:p>
            <a:endParaRPr lang="en-US" baseline="0" dirty="0" smtClean="0"/>
          </a:p>
          <a:p>
            <a:r>
              <a:rPr lang="en-US" baseline="0" dirty="0" smtClean="0"/>
              <a:t>This is our first stab at something like this</a:t>
            </a:r>
          </a:p>
          <a:p>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18</a:t>
            </a:fld>
            <a:endParaRPr lang="en-GB"/>
          </a:p>
        </p:txBody>
      </p:sp>
    </p:spTree>
    <p:extLst>
      <p:ext uri="{BB962C8B-B14F-4D97-AF65-F5344CB8AC3E}">
        <p14:creationId xmlns:p14="http://schemas.microsoft.com/office/powerpoint/2010/main" val="71386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Essentially 2 parts to the poll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part </a:t>
            </a:r>
            <a:r>
              <a:rPr lang="en-US" dirty="0" smtClean="0"/>
              <a:t>is a </a:t>
            </a:r>
            <a:r>
              <a:rPr lang="en-US" dirty="0" smtClean="0"/>
              <a:t>ranking</a:t>
            </a:r>
            <a:r>
              <a:rPr lang="en-US" baseline="0" dirty="0" smtClean="0"/>
              <a:t> </a:t>
            </a:r>
            <a:r>
              <a:rPr lang="en-US" dirty="0" smtClean="0"/>
              <a:t>from 1-10 what has kept their faith strong</a:t>
            </a:r>
            <a:endParaRPr lang="en-GB" dirty="0" smtClean="0"/>
          </a:p>
          <a:p>
            <a:endParaRPr lang="en-US" dirty="0" smtClean="0"/>
          </a:p>
          <a:p>
            <a:endParaRPr lang="en-US" dirty="0" smtClean="0"/>
          </a:p>
          <a:p>
            <a:r>
              <a:rPr lang="en-US" dirty="0" smtClean="0"/>
              <a:t>In todays sharing I will highlight respondents </a:t>
            </a:r>
            <a:r>
              <a:rPr lang="en-US" dirty="0" smtClean="0"/>
              <a:t>had to </a:t>
            </a:r>
            <a:r>
              <a:rPr lang="en-US" dirty="0" smtClean="0"/>
              <a:t>high ranking for 3 of these pillars</a:t>
            </a:r>
          </a:p>
        </p:txBody>
      </p:sp>
      <p:sp>
        <p:nvSpPr>
          <p:cNvPr id="4" name="Slide Number Placeholder 3"/>
          <p:cNvSpPr>
            <a:spLocks noGrp="1"/>
          </p:cNvSpPr>
          <p:nvPr>
            <p:ph type="sldNum" sz="quarter" idx="10"/>
          </p:nvPr>
        </p:nvSpPr>
        <p:spPr/>
        <p:txBody>
          <a:bodyPr/>
          <a:lstStyle/>
          <a:p>
            <a:fld id="{B094BD83-220A-4C3B-86CB-CBC1221B62AB}" type="slidenum">
              <a:rPr lang="en-GB" smtClean="0"/>
              <a:t>2</a:t>
            </a:fld>
            <a:endParaRPr lang="en-GB"/>
          </a:p>
        </p:txBody>
      </p:sp>
    </p:spTree>
    <p:extLst>
      <p:ext uri="{BB962C8B-B14F-4D97-AF65-F5344CB8AC3E}">
        <p14:creationId xmlns:p14="http://schemas.microsoft.com/office/powerpoint/2010/main" val="1301402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is where they answer</a:t>
            </a:r>
            <a:endParaRPr lang="en-US" dirty="0" smtClean="0"/>
          </a:p>
          <a:p>
            <a:r>
              <a:rPr lang="en-US" dirty="0" smtClean="0"/>
              <a:t>True</a:t>
            </a:r>
            <a:r>
              <a:rPr lang="en-US" dirty="0" smtClean="0"/>
              <a:t>,</a:t>
            </a:r>
            <a:r>
              <a:rPr lang="en-US" baseline="0" dirty="0" smtClean="0"/>
              <a:t> Not </a:t>
            </a:r>
            <a:r>
              <a:rPr lang="en-US" baseline="0" dirty="0" err="1" smtClean="0"/>
              <a:t>Ture</a:t>
            </a:r>
            <a:r>
              <a:rPr lang="en-US" baseline="0" dirty="0" smtClean="0"/>
              <a:t> or not applicable for these questions (I grouped them in 3 category on how you can </a:t>
            </a:r>
            <a:r>
              <a:rPr lang="en-US" baseline="0" dirty="0" err="1" smtClean="0"/>
              <a:t>interprete</a:t>
            </a:r>
            <a:r>
              <a:rPr lang="en-US" baseline="0" dirty="0" smtClean="0"/>
              <a:t> them</a:t>
            </a:r>
            <a:r>
              <a:rPr lang="en-US" baseline="0" dirty="0" smtClean="0"/>
              <a:t>)</a:t>
            </a:r>
          </a:p>
          <a:p>
            <a:endParaRPr lang="en-US" baseline="0" dirty="0" smtClean="0"/>
          </a:p>
          <a:p>
            <a:r>
              <a:rPr lang="en-US" baseline="0" dirty="0" smtClean="0"/>
              <a:t>**In the ideal world – all the answers would be TRUE, 100%</a:t>
            </a:r>
          </a:p>
          <a:p>
            <a:r>
              <a:rPr lang="en-US" baseline="0" dirty="0" smtClean="0"/>
              <a:t>That’s why for today’s sharing on the results, we highlight those who have given a NOT TRUE or negative answers – we need to ask ourselves why that’s so and what are the implications?</a:t>
            </a:r>
            <a:endParaRPr lang="en-US" baseline="0" dirty="0" smtClean="0"/>
          </a:p>
          <a:p>
            <a:r>
              <a:rPr lang="en-US" baseline="0" dirty="0" smtClean="0"/>
              <a:t/>
            </a:r>
            <a:br>
              <a:rPr lang="en-US" baseline="0" dirty="0" smtClean="0"/>
            </a:br>
            <a:endParaRPr lang="en-US" dirty="0" smtClean="0"/>
          </a:p>
          <a:p>
            <a:r>
              <a:rPr lang="en-US" dirty="0" smtClean="0"/>
              <a:t>Listing of questions</a:t>
            </a:r>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3</a:t>
            </a:fld>
            <a:endParaRPr lang="en-GB"/>
          </a:p>
        </p:txBody>
      </p:sp>
    </p:spTree>
    <p:extLst>
      <p:ext uri="{BB962C8B-B14F-4D97-AF65-F5344CB8AC3E}">
        <p14:creationId xmlns:p14="http://schemas.microsoft.com/office/powerpoint/2010/main" val="339428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smtClean="0"/>
              <a:t>Who are these respondents</a:t>
            </a:r>
            <a:br>
              <a:rPr lang="en-US" dirty="0" smtClean="0"/>
            </a:br>
            <a:endParaRPr lang="en-GB" dirty="0" smtClean="0"/>
          </a:p>
          <a:p>
            <a:r>
              <a:rPr lang="en-GB" dirty="0" smtClean="0"/>
              <a:t>18-20 :25pax</a:t>
            </a:r>
          </a:p>
          <a:p>
            <a:r>
              <a:rPr lang="en-GB" dirty="0"/>
              <a:t>21-24</a:t>
            </a:r>
            <a:r>
              <a:rPr lang="en-GB" dirty="0" smtClean="0"/>
              <a:t> :73pax</a:t>
            </a:r>
          </a:p>
          <a:p>
            <a:r>
              <a:rPr lang="en-GB" dirty="0"/>
              <a:t>25-30</a:t>
            </a:r>
            <a:r>
              <a:rPr lang="en-GB" dirty="0" smtClean="0"/>
              <a:t> :52pax</a:t>
            </a:r>
          </a:p>
          <a:p>
            <a:r>
              <a:rPr lang="en-GB" dirty="0"/>
              <a:t>31-36</a:t>
            </a:r>
            <a:r>
              <a:rPr lang="en-GB" dirty="0" smtClean="0"/>
              <a:t> :10pax</a:t>
            </a:r>
          </a:p>
          <a:p>
            <a:endParaRPr lang="en-US" dirty="0" smtClean="0"/>
          </a:p>
          <a:p>
            <a:r>
              <a:rPr lang="en-US" dirty="0" smtClean="0"/>
              <a:t>Denom-112; Non </a:t>
            </a:r>
            <a:r>
              <a:rPr lang="en-US" dirty="0" err="1" smtClean="0"/>
              <a:t>Denom</a:t>
            </a:r>
            <a:r>
              <a:rPr lang="en-US" dirty="0" smtClean="0"/>
              <a:t> 48 (includes no</a:t>
            </a:r>
            <a:r>
              <a:rPr lang="en-US" baseline="0" dirty="0" smtClean="0"/>
              <a:t> entry)</a:t>
            </a:r>
          </a:p>
          <a:p>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4</a:t>
            </a:fld>
            <a:endParaRPr lang="en-GB"/>
          </a:p>
        </p:txBody>
      </p:sp>
    </p:spTree>
    <p:extLst>
      <p:ext uri="{BB962C8B-B14F-4D97-AF65-F5344CB8AC3E}">
        <p14:creationId xmlns:p14="http://schemas.microsoft.com/office/powerpoint/2010/main" val="245563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smtClean="0"/>
              <a:t>From a personal perspective our respondents</a:t>
            </a:r>
            <a:r>
              <a:rPr lang="en-US" baseline="0" dirty="0" smtClean="0"/>
              <a:t> have made a personal commitment to Jesus, are regular church attendees and see themselves as part of the bigger picture of God’s plans. But just over 10% do not believe that the Bible contains all that a person needs for a meaningful life.</a:t>
            </a:r>
          </a:p>
          <a:p>
            <a:r>
              <a:rPr lang="en-US" baseline="0" dirty="0" smtClean="0"/>
              <a:t>-This can be interpreted different ways but it would seem to indicate that the Word is not meeting all their needs or that they are seeking answers from other sources.</a:t>
            </a:r>
          </a:p>
          <a:p>
            <a:endParaRPr lang="en-US" baseline="0" dirty="0" smtClean="0"/>
          </a:p>
          <a:p>
            <a:r>
              <a:rPr lang="en-US" baseline="0" dirty="0" smtClean="0"/>
              <a:t>Majority of our respondents sense God’s guidance for themselves – 91%</a:t>
            </a:r>
          </a:p>
          <a:p>
            <a:endParaRPr lang="en-US" baseline="0" dirty="0" smtClean="0"/>
          </a:p>
          <a:p>
            <a:r>
              <a:rPr lang="en-US" baseline="0" dirty="0" smtClean="0"/>
              <a:t>I’m going to share other observations that we have made from the poll.</a:t>
            </a:r>
          </a:p>
          <a:p>
            <a:r>
              <a:rPr lang="en-US" baseline="0" dirty="0" smtClean="0"/>
              <a:t>In the ideal </a:t>
            </a:r>
            <a:r>
              <a:rPr lang="en-US" baseline="0" dirty="0" err="1" smtClean="0"/>
              <a:t>senario</a:t>
            </a:r>
            <a:r>
              <a:rPr lang="en-US" baseline="0" dirty="0" smtClean="0"/>
              <a:t>- we would see answers to all questions as 100% True</a:t>
            </a:r>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5</a:t>
            </a:fld>
            <a:endParaRPr lang="en-GB"/>
          </a:p>
        </p:txBody>
      </p:sp>
    </p:spTree>
    <p:extLst>
      <p:ext uri="{BB962C8B-B14F-4D97-AF65-F5344CB8AC3E}">
        <p14:creationId xmlns:p14="http://schemas.microsoft.com/office/powerpoint/2010/main" val="410307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smtClean="0"/>
              <a:t>Looking at the areas that the church</a:t>
            </a:r>
            <a:r>
              <a:rPr lang="en-US" baseline="0" dirty="0" smtClean="0"/>
              <a:t> has direct impact on the respondent </a:t>
            </a:r>
          </a:p>
          <a:p>
            <a:pPr marL="236601" indent="-236601">
              <a:buAutoNum type="arabicPeriod"/>
            </a:pPr>
            <a:r>
              <a:rPr lang="en-US" baseline="0" dirty="0" smtClean="0"/>
              <a:t>A quarter say that the church is not the place where they find answers in life</a:t>
            </a:r>
          </a:p>
          <a:p>
            <a:pPr marL="236601" indent="-236601">
              <a:buAutoNum type="arabicPeriod"/>
            </a:pPr>
            <a:endParaRPr lang="en-US" baseline="0" dirty="0" smtClean="0"/>
          </a:p>
          <a:p>
            <a:pPr marL="236601" indent="-236601">
              <a:buAutoNum type="arabicPeriod"/>
            </a:pPr>
            <a:r>
              <a:rPr lang="en-US" baseline="0" dirty="0" smtClean="0"/>
              <a:t>Almost 1/3 (28%) have not gone on a mission trip</a:t>
            </a:r>
            <a:r>
              <a:rPr lang="en-GB" baseline="0" dirty="0" smtClean="0"/>
              <a:t>. </a:t>
            </a:r>
            <a:br>
              <a:rPr lang="en-GB" baseline="0" dirty="0" smtClean="0"/>
            </a:br>
            <a:endParaRPr lang="en-GB" baseline="0" dirty="0" smtClean="0"/>
          </a:p>
          <a:p>
            <a:pPr marL="236601" indent="-236601">
              <a:buAutoNum type="arabicPeriod"/>
            </a:pPr>
            <a:r>
              <a:rPr lang="en-US" baseline="0" dirty="0" smtClean="0"/>
              <a:t>and almost a fifth (18%) have not shared their testimony</a:t>
            </a:r>
            <a:r>
              <a:rPr lang="en-GB" baseline="0" dirty="0" smtClean="0"/>
              <a:t>. </a:t>
            </a:r>
            <a:r>
              <a:rPr lang="en-GB" baseline="0" dirty="0" err="1" smtClean="0"/>
              <a:t>Impt</a:t>
            </a:r>
            <a:r>
              <a:rPr lang="en-GB" baseline="0" dirty="0" smtClean="0"/>
              <a:t> of one to one sharing-must ask questions like how is </a:t>
            </a:r>
            <a:r>
              <a:rPr lang="en-GB" baseline="0" dirty="0" err="1" smtClean="0"/>
              <a:t>tnis</a:t>
            </a:r>
            <a:r>
              <a:rPr lang="en-GB" baseline="0" dirty="0" smtClean="0"/>
              <a:t> actually practiced? Taught vs practiced. Perhaps a reflection of not training our young people to share their faith?</a:t>
            </a:r>
            <a:br>
              <a:rPr lang="en-GB" baseline="0" dirty="0" smtClean="0"/>
            </a:br>
            <a:endParaRPr lang="en-US" baseline="0" dirty="0" smtClean="0"/>
          </a:p>
          <a:p>
            <a:pPr marL="236601" indent="-236601">
              <a:buAutoNum type="arabicPeriod"/>
            </a:pPr>
            <a:r>
              <a:rPr lang="en-US" baseline="0" dirty="0" smtClean="0"/>
              <a:t>16% say that the church did not provide them an opportunity to reach out to the poor and needy</a:t>
            </a:r>
          </a:p>
          <a:p>
            <a:pPr marL="236601" indent="-236601">
              <a:buAutoNum type="arabicPeriod"/>
            </a:pPr>
            <a:endParaRPr lang="en-US" baseline="0" dirty="0" smtClean="0"/>
          </a:p>
          <a:p>
            <a:pPr marL="236601" indent="-236601">
              <a:buAutoNum type="arabicPeriod"/>
            </a:pPr>
            <a:r>
              <a:rPr lang="en-US" baseline="0" dirty="0" smtClean="0"/>
              <a:t>CIRCLES – one practical use of this study for you is to ask the question, what is it like in my church and what is it like for my children &amp; youth? Knowing something is important does not necessarily translate to making it happen.</a:t>
            </a:r>
            <a:br>
              <a:rPr lang="en-US" baseline="0" dirty="0" smtClean="0"/>
            </a:br>
            <a:r>
              <a:rPr lang="en-US" baseline="0" dirty="0" smtClean="0"/>
              <a:t>-so for e.g., do our young people actually have the opportunity &amp; are encouraged to go?</a:t>
            </a:r>
          </a:p>
          <a:p>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6</a:t>
            </a:fld>
            <a:endParaRPr lang="en-GB"/>
          </a:p>
        </p:txBody>
      </p:sp>
    </p:spTree>
    <p:extLst>
      <p:ext uri="{BB962C8B-B14F-4D97-AF65-F5344CB8AC3E}">
        <p14:creationId xmlns:p14="http://schemas.microsoft.com/office/powerpoint/2010/main" val="328194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smtClean="0"/>
              <a:t>1/5 do not want to</a:t>
            </a:r>
            <a:r>
              <a:rPr lang="en-US" baseline="0" dirty="0" smtClean="0"/>
              <a:t> attend church with their parents</a:t>
            </a:r>
          </a:p>
          <a:p>
            <a:endParaRPr lang="en-US" baseline="0" dirty="0" smtClean="0"/>
          </a:p>
          <a:p>
            <a:r>
              <a:rPr lang="en-US" baseline="0" dirty="0" smtClean="0"/>
              <a:t>Almost 20% did not see their parents modelling the importance of church</a:t>
            </a:r>
          </a:p>
          <a:p>
            <a:endParaRPr lang="en-US" baseline="0" dirty="0" smtClean="0"/>
          </a:p>
          <a:p>
            <a:r>
              <a:rPr lang="en-US" baseline="0" dirty="0" smtClean="0"/>
              <a:t>30% say that the rites of passage did not help them stay on in the church</a:t>
            </a:r>
            <a:r>
              <a:rPr lang="en-GB" baseline="0" dirty="0" smtClean="0"/>
              <a:t>. This is not surprisingly when </a:t>
            </a:r>
            <a:r>
              <a:rPr lang="en-GB" baseline="0" dirty="0" err="1" smtClean="0"/>
              <a:t>corelated</a:t>
            </a:r>
            <a:r>
              <a:rPr lang="en-GB" baseline="0" dirty="0" smtClean="0"/>
              <a:t> to the low </a:t>
            </a:r>
            <a:r>
              <a:rPr lang="en-GB" baseline="0" dirty="0" err="1" smtClean="0"/>
              <a:t>impt</a:t>
            </a:r>
            <a:r>
              <a:rPr lang="en-GB" baseline="0" dirty="0" smtClean="0"/>
              <a:t> churches place on teaching this.</a:t>
            </a:r>
            <a:endParaRPr lang="en-US" baseline="0" dirty="0" smtClean="0"/>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7</a:t>
            </a:fld>
            <a:endParaRPr lang="en-GB"/>
          </a:p>
        </p:txBody>
      </p:sp>
    </p:spTree>
    <p:extLst>
      <p:ext uri="{BB962C8B-B14F-4D97-AF65-F5344CB8AC3E}">
        <p14:creationId xmlns:p14="http://schemas.microsoft.com/office/powerpoint/2010/main" val="4051994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smtClean="0"/>
              <a:t>Note:</a:t>
            </a:r>
            <a:r>
              <a:rPr lang="en-US" baseline="0" dirty="0" smtClean="0"/>
              <a:t> 6</a:t>
            </a:r>
            <a:r>
              <a:rPr lang="en-US" baseline="30000" dirty="0" smtClean="0"/>
              <a:t>th</a:t>
            </a:r>
            <a:r>
              <a:rPr lang="en-US" baseline="0" dirty="0" smtClean="0"/>
              <a:t> place at 25% Significant experience at camps or other special events</a:t>
            </a:r>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8</a:t>
            </a:fld>
            <a:endParaRPr lang="en-GB"/>
          </a:p>
        </p:txBody>
      </p:sp>
    </p:spTree>
    <p:extLst>
      <p:ext uri="{BB962C8B-B14F-4D97-AF65-F5344CB8AC3E}">
        <p14:creationId xmlns:p14="http://schemas.microsoft.com/office/powerpoint/2010/main" val="364154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220663"/>
            <a:ext cx="4319587" cy="3241675"/>
          </a:xfrm>
        </p:spPr>
      </p:sp>
      <p:sp>
        <p:nvSpPr>
          <p:cNvPr id="3" name="Notes Placeholder 2"/>
          <p:cNvSpPr>
            <a:spLocks noGrp="1"/>
          </p:cNvSpPr>
          <p:nvPr>
            <p:ph type="body" idx="1"/>
          </p:nvPr>
        </p:nvSpPr>
        <p:spPr/>
        <p:txBody>
          <a:bodyPr/>
          <a:lstStyle/>
          <a:p>
            <a:r>
              <a:rPr lang="en-US" dirty="0"/>
              <a:t>Of those who stated </a:t>
            </a:r>
            <a:r>
              <a:rPr lang="en-US" b="1" u="sng" dirty="0" smtClean="0"/>
              <a:t>Personal </a:t>
            </a:r>
            <a:r>
              <a:rPr lang="en-US" b="1" u="sng" dirty="0"/>
              <a:t>encounters with Jesus(100 </a:t>
            </a:r>
            <a:r>
              <a:rPr lang="en-US" b="1" u="sng" dirty="0" err="1"/>
              <a:t>pax</a:t>
            </a:r>
            <a:r>
              <a:rPr lang="en-US" b="1" u="sng" dirty="0"/>
              <a:t>)</a:t>
            </a:r>
            <a:r>
              <a:rPr lang="en-US" dirty="0"/>
              <a:t> as the key factor that helped them stay in Church, what was NOT TRUE for them: </a:t>
            </a:r>
            <a:endParaRPr lang="en-GB" dirty="0"/>
          </a:p>
          <a:p>
            <a:pPr lvl="0"/>
            <a:r>
              <a:rPr lang="en-US" dirty="0"/>
              <a:t>Church is a place where I can find my answers to life 28%</a:t>
            </a:r>
            <a:endParaRPr lang="en-GB" dirty="0"/>
          </a:p>
          <a:p>
            <a:pPr lvl="0"/>
            <a:r>
              <a:rPr lang="en-US" dirty="0"/>
              <a:t>I went on a mission trip 26%</a:t>
            </a:r>
            <a:endParaRPr lang="en-GB" dirty="0"/>
          </a:p>
          <a:p>
            <a:endParaRPr lang="en-US" dirty="0" smtClean="0"/>
          </a:p>
          <a:p>
            <a:pPr defTabSz="946404">
              <a:defRPr/>
            </a:pPr>
            <a:r>
              <a:rPr lang="en-US" dirty="0"/>
              <a:t>They have never been on a trip, or the trip has not impacted them). A pretty high 28% of them also felt that Church was not a place where they can find answers to life. </a:t>
            </a:r>
            <a:endParaRPr lang="en-US" dirty="0" smtClean="0"/>
          </a:p>
          <a:p>
            <a:pPr defTabSz="946404">
              <a:defRPr/>
            </a:pPr>
            <a:r>
              <a:rPr lang="en-US" dirty="0" smtClean="0"/>
              <a:t>(92</a:t>
            </a:r>
            <a:r>
              <a:rPr lang="en-US" dirty="0"/>
              <a:t>% of them felt that the Bible contains everything that a person needs to live a meaningful life</a:t>
            </a:r>
            <a:r>
              <a:rPr lang="en-US" dirty="0" smtClean="0"/>
              <a:t>.)</a:t>
            </a:r>
          </a:p>
          <a:p>
            <a:pPr defTabSz="946404">
              <a:defRPr/>
            </a:pPr>
            <a:endParaRPr lang="en-US" dirty="0" smtClean="0"/>
          </a:p>
          <a:p>
            <a:pPr defTabSz="946404">
              <a:defRPr/>
            </a:pPr>
            <a:r>
              <a:rPr lang="en-US" dirty="0" smtClean="0"/>
              <a:t>You can also compare the figures to the</a:t>
            </a:r>
            <a:r>
              <a:rPr lang="en-US" baseline="0" dirty="0" smtClean="0"/>
              <a:t> total group and see slight differences but generally same pattern</a:t>
            </a:r>
            <a:endParaRPr lang="en-GB" dirty="0"/>
          </a:p>
          <a:p>
            <a:endParaRPr lang="en-GB" dirty="0"/>
          </a:p>
        </p:txBody>
      </p:sp>
      <p:sp>
        <p:nvSpPr>
          <p:cNvPr id="4" name="Slide Number Placeholder 3"/>
          <p:cNvSpPr>
            <a:spLocks noGrp="1"/>
          </p:cNvSpPr>
          <p:nvPr>
            <p:ph type="sldNum" sz="quarter" idx="10"/>
          </p:nvPr>
        </p:nvSpPr>
        <p:spPr/>
        <p:txBody>
          <a:bodyPr/>
          <a:lstStyle/>
          <a:p>
            <a:fld id="{B094BD83-220A-4C3B-86CB-CBC1221B62AB}" type="slidenum">
              <a:rPr lang="en-GB" smtClean="0"/>
              <a:t>9</a:t>
            </a:fld>
            <a:endParaRPr lang="en-GB"/>
          </a:p>
        </p:txBody>
      </p:sp>
    </p:spTree>
    <p:extLst>
      <p:ext uri="{BB962C8B-B14F-4D97-AF65-F5344CB8AC3E}">
        <p14:creationId xmlns:p14="http://schemas.microsoft.com/office/powerpoint/2010/main" val="1440194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825" y="0"/>
            <a:ext cx="9803598" cy="6957392"/>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16826E-E797-4FD1-9CB2-D20D38AFEDC9}" type="datetimeFigureOut">
              <a:rPr lang="en-GB" smtClean="0"/>
              <a:t>22/08/2015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F3C133-1B64-42BC-A100-3B081AEA1AFF}" type="slidenum">
              <a:rPr lang="en-GB" smtClean="0"/>
              <a:t>‹#›</a:t>
            </a:fld>
            <a:endParaRPr lang="en-GB"/>
          </a:p>
        </p:txBody>
      </p:sp>
    </p:spTree>
    <p:extLst>
      <p:ext uri="{BB962C8B-B14F-4D97-AF65-F5344CB8AC3E}">
        <p14:creationId xmlns:p14="http://schemas.microsoft.com/office/powerpoint/2010/main" val="106561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16826E-E797-4FD1-9CB2-D20D38AFEDC9}" type="datetimeFigureOut">
              <a:rPr lang="en-GB" smtClean="0"/>
              <a:t>22/08/2015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F3C133-1B64-42BC-A100-3B081AEA1AFF}" type="slidenum">
              <a:rPr lang="en-GB" smtClean="0"/>
              <a:t>‹#›</a:t>
            </a:fld>
            <a:endParaRPr lang="en-GB"/>
          </a:p>
        </p:txBody>
      </p:sp>
    </p:spTree>
    <p:extLst>
      <p:ext uri="{BB962C8B-B14F-4D97-AF65-F5344CB8AC3E}">
        <p14:creationId xmlns:p14="http://schemas.microsoft.com/office/powerpoint/2010/main" val="186974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16826E-E797-4FD1-9CB2-D20D38AFEDC9}" type="datetimeFigureOut">
              <a:rPr lang="en-GB" smtClean="0"/>
              <a:t>22/08/2015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F3C133-1B64-42BC-A100-3B081AEA1AFF}" type="slidenum">
              <a:rPr lang="en-GB" smtClean="0"/>
              <a:t>‹#›</a:t>
            </a:fld>
            <a:endParaRPr lang="en-GB"/>
          </a:p>
        </p:txBody>
      </p:sp>
    </p:spTree>
    <p:extLst>
      <p:ext uri="{BB962C8B-B14F-4D97-AF65-F5344CB8AC3E}">
        <p14:creationId xmlns:p14="http://schemas.microsoft.com/office/powerpoint/2010/main" val="419214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9825" y="0"/>
            <a:ext cx="9803598" cy="6957392"/>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16826E-E797-4FD1-9CB2-D20D38AFEDC9}" type="datetimeFigureOut">
              <a:rPr lang="en-GB" smtClean="0"/>
              <a:t>22/08/2015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F3C133-1B64-42BC-A100-3B081AEA1AFF}" type="slidenum">
              <a:rPr lang="en-GB" smtClean="0"/>
              <a:t>‹#›</a:t>
            </a:fld>
            <a:endParaRPr lang="en-GB"/>
          </a:p>
        </p:txBody>
      </p:sp>
    </p:spTree>
    <p:extLst>
      <p:ext uri="{BB962C8B-B14F-4D97-AF65-F5344CB8AC3E}">
        <p14:creationId xmlns:p14="http://schemas.microsoft.com/office/powerpoint/2010/main" val="347260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6826E-E797-4FD1-9CB2-D20D38AFEDC9}" type="datetimeFigureOut">
              <a:rPr lang="en-GB" smtClean="0"/>
              <a:t>22/08/2015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F3C133-1B64-42BC-A100-3B081AEA1AFF}" type="slidenum">
              <a:rPr lang="en-GB" smtClean="0"/>
              <a:t>‹#›</a:t>
            </a:fld>
            <a:endParaRPr lang="en-GB"/>
          </a:p>
        </p:txBody>
      </p:sp>
    </p:spTree>
    <p:extLst>
      <p:ext uri="{BB962C8B-B14F-4D97-AF65-F5344CB8AC3E}">
        <p14:creationId xmlns:p14="http://schemas.microsoft.com/office/powerpoint/2010/main" val="234233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16826E-E797-4FD1-9CB2-D20D38AFEDC9}" type="datetimeFigureOut">
              <a:rPr lang="en-GB" smtClean="0"/>
              <a:t>22/08/2015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F3C133-1B64-42BC-A100-3B081AEA1AFF}" type="slidenum">
              <a:rPr lang="en-GB" smtClean="0"/>
              <a:t>‹#›</a:t>
            </a:fld>
            <a:endParaRPr lang="en-GB"/>
          </a:p>
        </p:txBody>
      </p:sp>
    </p:spTree>
    <p:extLst>
      <p:ext uri="{BB962C8B-B14F-4D97-AF65-F5344CB8AC3E}">
        <p14:creationId xmlns:p14="http://schemas.microsoft.com/office/powerpoint/2010/main" val="6633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16826E-E797-4FD1-9CB2-D20D38AFEDC9}" type="datetimeFigureOut">
              <a:rPr lang="en-GB" smtClean="0"/>
              <a:t>22/08/2015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F3C133-1B64-42BC-A100-3B081AEA1AFF}" type="slidenum">
              <a:rPr lang="en-GB" smtClean="0"/>
              <a:t>‹#›</a:t>
            </a:fld>
            <a:endParaRPr lang="en-GB"/>
          </a:p>
        </p:txBody>
      </p:sp>
    </p:spTree>
    <p:extLst>
      <p:ext uri="{BB962C8B-B14F-4D97-AF65-F5344CB8AC3E}">
        <p14:creationId xmlns:p14="http://schemas.microsoft.com/office/powerpoint/2010/main" val="162138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16826E-E797-4FD1-9CB2-D20D38AFEDC9}" type="datetimeFigureOut">
              <a:rPr lang="en-GB" smtClean="0"/>
              <a:t>22/08/2015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F3C133-1B64-42BC-A100-3B081AEA1AFF}" type="slidenum">
              <a:rPr lang="en-GB" smtClean="0"/>
              <a:t>‹#›</a:t>
            </a:fld>
            <a:endParaRPr lang="en-GB"/>
          </a:p>
        </p:txBody>
      </p:sp>
    </p:spTree>
    <p:extLst>
      <p:ext uri="{BB962C8B-B14F-4D97-AF65-F5344CB8AC3E}">
        <p14:creationId xmlns:p14="http://schemas.microsoft.com/office/powerpoint/2010/main" val="413579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6826E-E797-4FD1-9CB2-D20D38AFEDC9}" type="datetimeFigureOut">
              <a:rPr lang="en-GB" smtClean="0"/>
              <a:t>22/08/2015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F3C133-1B64-42BC-A100-3B081AEA1AFF}" type="slidenum">
              <a:rPr lang="en-GB" smtClean="0"/>
              <a:t>‹#›</a:t>
            </a:fld>
            <a:endParaRPr lang="en-GB"/>
          </a:p>
        </p:txBody>
      </p:sp>
    </p:spTree>
    <p:extLst>
      <p:ext uri="{BB962C8B-B14F-4D97-AF65-F5344CB8AC3E}">
        <p14:creationId xmlns:p14="http://schemas.microsoft.com/office/powerpoint/2010/main" val="366463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6826E-E797-4FD1-9CB2-D20D38AFEDC9}" type="datetimeFigureOut">
              <a:rPr lang="en-GB" smtClean="0"/>
              <a:t>22/08/2015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F3C133-1B64-42BC-A100-3B081AEA1AFF}" type="slidenum">
              <a:rPr lang="en-GB" smtClean="0"/>
              <a:t>‹#›</a:t>
            </a:fld>
            <a:endParaRPr lang="en-GB"/>
          </a:p>
        </p:txBody>
      </p:sp>
    </p:spTree>
    <p:extLst>
      <p:ext uri="{BB962C8B-B14F-4D97-AF65-F5344CB8AC3E}">
        <p14:creationId xmlns:p14="http://schemas.microsoft.com/office/powerpoint/2010/main" val="356891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6826E-E797-4FD1-9CB2-D20D38AFEDC9}" type="datetimeFigureOut">
              <a:rPr lang="en-GB" smtClean="0"/>
              <a:t>22/08/2015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F3C133-1B64-42BC-A100-3B081AEA1AFF}" type="slidenum">
              <a:rPr lang="en-GB" smtClean="0"/>
              <a:t>‹#›</a:t>
            </a:fld>
            <a:endParaRPr lang="en-GB"/>
          </a:p>
        </p:txBody>
      </p:sp>
    </p:spTree>
    <p:extLst>
      <p:ext uri="{BB962C8B-B14F-4D97-AF65-F5344CB8AC3E}">
        <p14:creationId xmlns:p14="http://schemas.microsoft.com/office/powerpoint/2010/main" val="245388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6826E-E797-4FD1-9CB2-D20D38AFEDC9}" type="datetimeFigureOut">
              <a:rPr lang="en-GB" smtClean="0"/>
              <a:t>22/08/2015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3C133-1B64-42BC-A100-3B081AEA1AFF}" type="slidenum">
              <a:rPr lang="en-GB" smtClean="0"/>
              <a:t>‹#›</a:t>
            </a:fld>
            <a:endParaRPr lang="en-GB"/>
          </a:p>
        </p:txBody>
      </p:sp>
    </p:spTree>
    <p:extLst>
      <p:ext uri="{BB962C8B-B14F-4D97-AF65-F5344CB8AC3E}">
        <p14:creationId xmlns:p14="http://schemas.microsoft.com/office/powerpoint/2010/main" val="139705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924944"/>
            <a:ext cx="7772400" cy="1470025"/>
          </a:xfrm>
        </p:spPr>
        <p:txBody>
          <a:bodyPr/>
          <a:lstStyle/>
          <a:p>
            <a:r>
              <a:rPr lang="en-US" b="1" dirty="0" smtClean="0"/>
              <a:t>Faith Journey: Poll Findings</a:t>
            </a:r>
            <a:endParaRPr lang="en-GB" b="1" dirty="0"/>
          </a:p>
        </p:txBody>
      </p:sp>
      <p:sp>
        <p:nvSpPr>
          <p:cNvPr id="3" name="Subtitle 2"/>
          <p:cNvSpPr>
            <a:spLocks noGrp="1"/>
          </p:cNvSpPr>
          <p:nvPr>
            <p:ph type="subTitle" idx="1"/>
          </p:nvPr>
        </p:nvSpPr>
        <p:spPr>
          <a:xfrm>
            <a:off x="1371600" y="4653136"/>
            <a:ext cx="6400800" cy="985664"/>
          </a:xfrm>
        </p:spPr>
        <p:txBody>
          <a:bodyPr>
            <a:normAutofit/>
          </a:bodyPr>
          <a:lstStyle/>
          <a:p>
            <a:r>
              <a:rPr lang="en-US" sz="2000" dirty="0" smtClean="0"/>
              <a:t>Presented by: Gwen De Rozario</a:t>
            </a:r>
            <a:br>
              <a:rPr lang="en-US" sz="2000" dirty="0" smtClean="0"/>
            </a:br>
            <a:r>
              <a:rPr lang="en-US" sz="2000" dirty="0" smtClean="0"/>
              <a:t>20 Aug 2015</a:t>
            </a:r>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8979">
            <a:off x="2765122" y="894431"/>
            <a:ext cx="3365940" cy="2309155"/>
          </a:xfrm>
          <a:prstGeom prst="rect">
            <a:avLst/>
          </a:prstGeom>
        </p:spPr>
      </p:pic>
    </p:spTree>
    <p:extLst>
      <p:ext uri="{BB962C8B-B14F-4D97-AF65-F5344CB8AC3E}">
        <p14:creationId xmlns:p14="http://schemas.microsoft.com/office/powerpoint/2010/main" val="647898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17033057"/>
              </p:ext>
            </p:extLst>
          </p:nvPr>
        </p:nvGraphicFramePr>
        <p:xfrm>
          <a:off x="179512" y="1052736"/>
          <a:ext cx="8496944" cy="5472607"/>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6372200" y="4365104"/>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Oval 5"/>
          <p:cNvSpPr/>
          <p:nvPr/>
        </p:nvSpPr>
        <p:spPr>
          <a:xfrm>
            <a:off x="6660232" y="2492896"/>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Oval 6"/>
          <p:cNvSpPr/>
          <p:nvPr/>
        </p:nvSpPr>
        <p:spPr>
          <a:xfrm>
            <a:off x="6516216" y="1628800"/>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itle 1"/>
          <p:cNvSpPr txBox="1">
            <a:spLocks/>
          </p:cNvSpPr>
          <p:nvPr/>
        </p:nvSpPr>
        <p:spPr>
          <a:xfrm>
            <a:off x="395536" y="4462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i="1" dirty="0" smtClean="0"/>
              <a:t>Sticky Faith Factors –Ranked Top 3 in Importance to Respondent</a:t>
            </a:r>
            <a:r>
              <a:rPr lang="en-US" sz="3200" b="1" dirty="0" smtClean="0"/>
              <a:t/>
            </a:r>
            <a:br>
              <a:rPr lang="en-US" sz="3200" b="1" dirty="0" smtClean="0"/>
            </a:br>
            <a:r>
              <a:rPr lang="en-US" sz="3200" b="1" i="1" dirty="0" smtClean="0"/>
              <a:t>Personal Encounter with Jesus </a:t>
            </a:r>
            <a:r>
              <a:rPr lang="en-US" sz="1800" b="1" i="1" dirty="0" smtClean="0"/>
              <a:t>(100 </a:t>
            </a:r>
            <a:r>
              <a:rPr lang="en-US" sz="1800" b="1" i="1" dirty="0" err="1" smtClean="0"/>
              <a:t>pax</a:t>
            </a:r>
            <a:r>
              <a:rPr lang="en-US" sz="1800" b="1" i="1" dirty="0" smtClean="0"/>
              <a:t>)</a:t>
            </a:r>
            <a:endParaRPr lang="en-GB" sz="3200" b="1" i="1" dirty="0"/>
          </a:p>
        </p:txBody>
      </p:sp>
      <p:grpSp>
        <p:nvGrpSpPr>
          <p:cNvPr id="9" name="Group 8"/>
          <p:cNvGrpSpPr/>
          <p:nvPr/>
        </p:nvGrpSpPr>
        <p:grpSpPr>
          <a:xfrm>
            <a:off x="8167942" y="1093386"/>
            <a:ext cx="724538" cy="3623883"/>
            <a:chOff x="8599990" y="908720"/>
            <a:chExt cx="724538" cy="3623883"/>
          </a:xfrm>
        </p:grpSpPr>
        <p:sp>
          <p:nvSpPr>
            <p:cNvPr id="10" name="TextBox 9"/>
            <p:cNvSpPr txBox="1"/>
            <p:nvPr/>
          </p:nvSpPr>
          <p:spPr>
            <a:xfrm>
              <a:off x="8599990" y="1401917"/>
              <a:ext cx="699392" cy="369332"/>
            </a:xfrm>
            <a:prstGeom prst="rect">
              <a:avLst/>
            </a:prstGeom>
            <a:noFill/>
          </p:spPr>
          <p:txBody>
            <a:bodyPr wrap="square" rtlCol="0">
              <a:spAutoFit/>
            </a:bodyPr>
            <a:lstStyle/>
            <a:p>
              <a:r>
                <a:rPr lang="en-US" dirty="0" smtClean="0"/>
                <a:t>22%</a:t>
              </a:r>
            </a:p>
          </p:txBody>
        </p:sp>
        <p:sp>
          <p:nvSpPr>
            <p:cNvPr id="12" name="TextBox 11"/>
            <p:cNvSpPr txBox="1"/>
            <p:nvPr/>
          </p:nvSpPr>
          <p:spPr>
            <a:xfrm>
              <a:off x="8604448" y="2317522"/>
              <a:ext cx="699392" cy="369332"/>
            </a:xfrm>
            <a:prstGeom prst="rect">
              <a:avLst/>
            </a:prstGeom>
            <a:noFill/>
          </p:spPr>
          <p:txBody>
            <a:bodyPr wrap="square" rtlCol="0">
              <a:spAutoFit/>
            </a:bodyPr>
            <a:lstStyle/>
            <a:p>
              <a:r>
                <a:rPr lang="en-US" dirty="0" smtClean="0"/>
                <a:t>18%</a:t>
              </a:r>
            </a:p>
          </p:txBody>
        </p:sp>
        <p:sp>
          <p:nvSpPr>
            <p:cNvPr id="13" name="TextBox 12"/>
            <p:cNvSpPr txBox="1"/>
            <p:nvPr/>
          </p:nvSpPr>
          <p:spPr>
            <a:xfrm>
              <a:off x="8604448" y="4163271"/>
              <a:ext cx="699392" cy="369332"/>
            </a:xfrm>
            <a:prstGeom prst="rect">
              <a:avLst/>
            </a:prstGeom>
            <a:noFill/>
          </p:spPr>
          <p:txBody>
            <a:bodyPr wrap="square" rtlCol="0">
              <a:spAutoFit/>
            </a:bodyPr>
            <a:lstStyle/>
            <a:p>
              <a:r>
                <a:rPr lang="en-US" dirty="0" smtClean="0"/>
                <a:t>30%</a:t>
              </a:r>
            </a:p>
          </p:txBody>
        </p:sp>
        <p:sp>
          <p:nvSpPr>
            <p:cNvPr id="15" name="TextBox 14"/>
            <p:cNvSpPr txBox="1"/>
            <p:nvPr/>
          </p:nvSpPr>
          <p:spPr>
            <a:xfrm>
              <a:off x="8625136" y="908720"/>
              <a:ext cx="699392" cy="369332"/>
            </a:xfrm>
            <a:prstGeom prst="rect">
              <a:avLst/>
            </a:prstGeom>
            <a:noFill/>
          </p:spPr>
          <p:txBody>
            <a:bodyPr wrap="square" rtlCol="0">
              <a:spAutoFit/>
            </a:bodyPr>
            <a:lstStyle/>
            <a:p>
              <a:r>
                <a:rPr lang="en-US" dirty="0" smtClean="0"/>
                <a:t> </a:t>
              </a:r>
              <a:r>
                <a:rPr lang="en-US" u="sng" dirty="0" smtClean="0"/>
                <a:t>All</a:t>
              </a:r>
            </a:p>
          </p:txBody>
        </p:sp>
      </p:grpSp>
    </p:spTree>
    <p:extLst>
      <p:ext uri="{BB962C8B-B14F-4D97-AF65-F5344CB8AC3E}">
        <p14:creationId xmlns:p14="http://schemas.microsoft.com/office/powerpoint/2010/main" val="25010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36496" cy="562074"/>
          </a:xfrm>
        </p:spPr>
        <p:txBody>
          <a:bodyPr>
            <a:normAutofit fontScale="90000"/>
          </a:bodyPr>
          <a:lstStyle/>
          <a:p>
            <a:r>
              <a:rPr lang="en-US" sz="2000" b="1" i="1" dirty="0"/>
              <a:t>Sticky Faith Factors </a:t>
            </a:r>
            <a:r>
              <a:rPr lang="en-US" sz="2000" b="1" i="1" dirty="0" smtClean="0"/>
              <a:t>– Ranked </a:t>
            </a:r>
            <a:r>
              <a:rPr lang="en-US" sz="2000" b="1" i="1" dirty="0"/>
              <a:t>Top 3 in Importance to Respondent</a:t>
            </a:r>
            <a:r>
              <a:rPr lang="en-US" sz="1800" b="1" dirty="0"/>
              <a:t/>
            </a:r>
            <a:br>
              <a:rPr lang="en-US" sz="1800" b="1" dirty="0"/>
            </a:br>
            <a:r>
              <a:rPr lang="en-US" sz="3000" b="1" i="1" dirty="0" smtClean="0"/>
              <a:t>Faith Nurtured by Family &amp; Positive Peer Community</a:t>
            </a:r>
            <a:endParaRPr lang="en-GB" sz="3000" b="1" i="1" dirty="0"/>
          </a:p>
        </p:txBody>
      </p:sp>
      <p:graphicFrame>
        <p:nvGraphicFramePr>
          <p:cNvPr id="4" name="Chart 3"/>
          <p:cNvGraphicFramePr>
            <a:graphicFrameLocks/>
          </p:cNvGraphicFramePr>
          <p:nvPr>
            <p:extLst>
              <p:ext uri="{D42A27DB-BD31-4B8C-83A1-F6EECF244321}">
                <p14:modId xmlns:p14="http://schemas.microsoft.com/office/powerpoint/2010/main" val="2556105321"/>
              </p:ext>
            </p:extLst>
          </p:nvPr>
        </p:nvGraphicFramePr>
        <p:xfrm>
          <a:off x="611560" y="1052736"/>
          <a:ext cx="7992888"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1763688" y="2780928"/>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Oval 5"/>
          <p:cNvSpPr/>
          <p:nvPr/>
        </p:nvSpPr>
        <p:spPr>
          <a:xfrm>
            <a:off x="5508104" y="2780928"/>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43219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199" y="130622"/>
            <a:ext cx="8471975" cy="562074"/>
          </a:xfrm>
        </p:spPr>
        <p:txBody>
          <a:bodyPr/>
          <a:lstStyle/>
          <a:p>
            <a:r>
              <a:rPr lang="en-US" sz="2800" b="1" dirty="0" smtClean="0"/>
              <a:t>Profile of those Nurtured by Family vs Peers</a:t>
            </a:r>
            <a:endParaRPr lang="en-GB"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6062524"/>
              </p:ext>
            </p:extLst>
          </p:nvPr>
        </p:nvGraphicFramePr>
        <p:xfrm>
          <a:off x="323850" y="1052513"/>
          <a:ext cx="4968875" cy="568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986571104"/>
              </p:ext>
            </p:extLst>
          </p:nvPr>
        </p:nvGraphicFramePr>
        <p:xfrm>
          <a:off x="5436096" y="1052736"/>
          <a:ext cx="3600400" cy="5616624"/>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1979712" y="764704"/>
            <a:ext cx="2955617" cy="338554"/>
          </a:xfrm>
          <a:prstGeom prst="rect">
            <a:avLst/>
          </a:prstGeom>
        </p:spPr>
        <p:txBody>
          <a:bodyPr wrap="none">
            <a:spAutoFit/>
          </a:bodyPr>
          <a:lstStyle/>
          <a:p>
            <a:r>
              <a:rPr lang="en-SG" sz="1600" dirty="0"/>
              <a:t>Faith Nurtured by Family (60 </a:t>
            </a:r>
            <a:r>
              <a:rPr lang="en-SG" sz="1600" dirty="0" err="1"/>
              <a:t>pax</a:t>
            </a:r>
            <a:r>
              <a:rPr lang="en-SG" sz="1600" dirty="0"/>
              <a:t>)</a:t>
            </a:r>
            <a:endParaRPr lang="en-GB" sz="1600" dirty="0"/>
          </a:p>
        </p:txBody>
      </p:sp>
      <p:sp>
        <p:nvSpPr>
          <p:cNvPr id="8" name="Rectangle 7"/>
          <p:cNvSpPr/>
          <p:nvPr/>
        </p:nvSpPr>
        <p:spPr>
          <a:xfrm>
            <a:off x="5940152" y="804446"/>
            <a:ext cx="2989023" cy="338554"/>
          </a:xfrm>
          <a:prstGeom prst="rect">
            <a:avLst/>
          </a:prstGeom>
        </p:spPr>
        <p:txBody>
          <a:bodyPr wrap="none">
            <a:spAutoFit/>
          </a:bodyPr>
          <a:lstStyle/>
          <a:p>
            <a:r>
              <a:rPr lang="en-SG" sz="1600" dirty="0" smtClean="0"/>
              <a:t>Positive Peer  Community(62 </a:t>
            </a:r>
            <a:r>
              <a:rPr lang="en-SG" sz="1600" dirty="0" err="1"/>
              <a:t>pax</a:t>
            </a:r>
            <a:r>
              <a:rPr lang="en-SG" sz="1600" dirty="0"/>
              <a:t>)</a:t>
            </a:r>
            <a:endParaRPr lang="en-GB" sz="1600" dirty="0"/>
          </a:p>
        </p:txBody>
      </p:sp>
      <p:grpSp>
        <p:nvGrpSpPr>
          <p:cNvPr id="9" name="Group 8"/>
          <p:cNvGrpSpPr/>
          <p:nvPr/>
        </p:nvGrpSpPr>
        <p:grpSpPr>
          <a:xfrm>
            <a:off x="8625136" y="1556792"/>
            <a:ext cx="699392" cy="1552818"/>
            <a:chOff x="8625136" y="908720"/>
            <a:chExt cx="699392" cy="1552818"/>
          </a:xfrm>
        </p:grpSpPr>
        <p:sp>
          <p:nvSpPr>
            <p:cNvPr id="10" name="TextBox 9"/>
            <p:cNvSpPr txBox="1"/>
            <p:nvPr/>
          </p:nvSpPr>
          <p:spPr>
            <a:xfrm>
              <a:off x="8625136" y="1187624"/>
              <a:ext cx="699392" cy="369332"/>
            </a:xfrm>
            <a:prstGeom prst="rect">
              <a:avLst/>
            </a:prstGeom>
            <a:noFill/>
          </p:spPr>
          <p:txBody>
            <a:bodyPr wrap="square" rtlCol="0">
              <a:spAutoFit/>
            </a:bodyPr>
            <a:lstStyle/>
            <a:p>
              <a:r>
                <a:rPr lang="en-US" dirty="0" smtClean="0"/>
                <a:t>9%</a:t>
              </a:r>
            </a:p>
          </p:txBody>
        </p:sp>
        <p:sp>
          <p:nvSpPr>
            <p:cNvPr id="12" name="TextBox 11"/>
            <p:cNvSpPr txBox="1"/>
            <p:nvPr/>
          </p:nvSpPr>
          <p:spPr>
            <a:xfrm>
              <a:off x="8625136" y="2092206"/>
              <a:ext cx="699392" cy="369332"/>
            </a:xfrm>
            <a:prstGeom prst="rect">
              <a:avLst/>
            </a:prstGeom>
            <a:noFill/>
          </p:spPr>
          <p:txBody>
            <a:bodyPr wrap="square" rtlCol="0">
              <a:spAutoFit/>
            </a:bodyPr>
            <a:lstStyle/>
            <a:p>
              <a:r>
                <a:rPr lang="en-US" dirty="0" smtClean="0"/>
                <a:t>11%</a:t>
              </a:r>
            </a:p>
          </p:txBody>
        </p:sp>
        <p:sp>
          <p:nvSpPr>
            <p:cNvPr id="15" name="TextBox 14"/>
            <p:cNvSpPr txBox="1"/>
            <p:nvPr/>
          </p:nvSpPr>
          <p:spPr>
            <a:xfrm>
              <a:off x="8625136" y="908720"/>
              <a:ext cx="699392" cy="369332"/>
            </a:xfrm>
            <a:prstGeom prst="rect">
              <a:avLst/>
            </a:prstGeom>
            <a:noFill/>
          </p:spPr>
          <p:txBody>
            <a:bodyPr wrap="square" rtlCol="0">
              <a:spAutoFit/>
            </a:bodyPr>
            <a:lstStyle/>
            <a:p>
              <a:r>
                <a:rPr lang="en-US" dirty="0" smtClean="0"/>
                <a:t> </a:t>
              </a:r>
              <a:r>
                <a:rPr lang="en-US" u="sng" dirty="0" smtClean="0"/>
                <a:t>All</a:t>
              </a:r>
            </a:p>
          </p:txBody>
        </p:sp>
      </p:grpSp>
      <p:sp>
        <p:nvSpPr>
          <p:cNvPr id="16" name="Oval 15"/>
          <p:cNvSpPr/>
          <p:nvPr/>
        </p:nvSpPr>
        <p:spPr>
          <a:xfrm>
            <a:off x="7787924" y="2677562"/>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4876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0622"/>
            <a:ext cx="8471975" cy="562074"/>
          </a:xfrm>
        </p:spPr>
        <p:txBody>
          <a:bodyPr/>
          <a:lstStyle/>
          <a:p>
            <a:r>
              <a:rPr lang="en-US" sz="2800" b="1" dirty="0" smtClean="0"/>
              <a:t>A comparison </a:t>
            </a:r>
            <a:r>
              <a:rPr lang="en-US" sz="2800" b="1" dirty="0"/>
              <a:t>of those Nurtured by Family vs Peers</a:t>
            </a:r>
            <a:endParaRPr lang="en-GB" sz="2800" b="1" dirty="0"/>
          </a:p>
        </p:txBody>
      </p:sp>
      <p:graphicFrame>
        <p:nvGraphicFramePr>
          <p:cNvPr id="4" name="Chart 3"/>
          <p:cNvGraphicFramePr>
            <a:graphicFrameLocks/>
          </p:cNvGraphicFramePr>
          <p:nvPr>
            <p:extLst>
              <p:ext uri="{D42A27DB-BD31-4B8C-83A1-F6EECF244321}">
                <p14:modId xmlns:p14="http://schemas.microsoft.com/office/powerpoint/2010/main" val="3839321074"/>
              </p:ext>
            </p:extLst>
          </p:nvPr>
        </p:nvGraphicFramePr>
        <p:xfrm>
          <a:off x="-180528" y="830079"/>
          <a:ext cx="5472608" cy="60619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979712" y="764704"/>
            <a:ext cx="2955617" cy="338554"/>
          </a:xfrm>
          <a:prstGeom prst="rect">
            <a:avLst/>
          </a:prstGeom>
        </p:spPr>
        <p:txBody>
          <a:bodyPr wrap="none">
            <a:spAutoFit/>
          </a:bodyPr>
          <a:lstStyle/>
          <a:p>
            <a:r>
              <a:rPr lang="en-SG" sz="1600" dirty="0"/>
              <a:t>Faith Nurtured by Family (60 </a:t>
            </a:r>
            <a:r>
              <a:rPr lang="en-SG" sz="1600" dirty="0" err="1"/>
              <a:t>pax</a:t>
            </a:r>
            <a:r>
              <a:rPr lang="en-SG" sz="1600" dirty="0"/>
              <a:t>)</a:t>
            </a:r>
            <a:endParaRPr lang="en-GB" sz="1600" dirty="0"/>
          </a:p>
        </p:txBody>
      </p:sp>
      <p:graphicFrame>
        <p:nvGraphicFramePr>
          <p:cNvPr id="6" name="Chart 5"/>
          <p:cNvGraphicFramePr>
            <a:graphicFrameLocks/>
          </p:cNvGraphicFramePr>
          <p:nvPr>
            <p:extLst>
              <p:ext uri="{D42A27DB-BD31-4B8C-83A1-F6EECF244321}">
                <p14:modId xmlns:p14="http://schemas.microsoft.com/office/powerpoint/2010/main" val="4205405516"/>
              </p:ext>
            </p:extLst>
          </p:nvPr>
        </p:nvGraphicFramePr>
        <p:xfrm>
          <a:off x="5437295" y="976727"/>
          <a:ext cx="3491880" cy="590384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5940152" y="804446"/>
            <a:ext cx="2989023" cy="338554"/>
          </a:xfrm>
          <a:prstGeom prst="rect">
            <a:avLst/>
          </a:prstGeom>
        </p:spPr>
        <p:txBody>
          <a:bodyPr wrap="none">
            <a:spAutoFit/>
          </a:bodyPr>
          <a:lstStyle/>
          <a:p>
            <a:r>
              <a:rPr lang="en-SG" sz="1600" dirty="0" smtClean="0"/>
              <a:t>Positive Peer  Community(62 </a:t>
            </a:r>
            <a:r>
              <a:rPr lang="en-SG" sz="1600" dirty="0" err="1"/>
              <a:t>pax</a:t>
            </a:r>
            <a:r>
              <a:rPr lang="en-SG" sz="1600" dirty="0"/>
              <a:t>)</a:t>
            </a:r>
            <a:endParaRPr lang="en-GB" sz="1600" dirty="0"/>
          </a:p>
        </p:txBody>
      </p:sp>
      <p:sp>
        <p:nvSpPr>
          <p:cNvPr id="9" name="Oval 8"/>
          <p:cNvSpPr/>
          <p:nvPr/>
        </p:nvSpPr>
        <p:spPr>
          <a:xfrm>
            <a:off x="4274840" y="1732072"/>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Oval 11"/>
          <p:cNvSpPr/>
          <p:nvPr/>
        </p:nvSpPr>
        <p:spPr>
          <a:xfrm>
            <a:off x="4214505" y="3429000"/>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3" name="Oval 12"/>
          <p:cNvSpPr/>
          <p:nvPr/>
        </p:nvSpPr>
        <p:spPr>
          <a:xfrm>
            <a:off x="7884368" y="3429000"/>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nvGrpSpPr>
          <p:cNvPr id="15" name="Group 14"/>
          <p:cNvGrpSpPr/>
          <p:nvPr/>
        </p:nvGrpSpPr>
        <p:grpSpPr>
          <a:xfrm>
            <a:off x="8748464" y="1052736"/>
            <a:ext cx="720080" cy="3384376"/>
            <a:chOff x="8604448" y="908720"/>
            <a:chExt cx="720080" cy="3384376"/>
          </a:xfrm>
        </p:grpSpPr>
        <p:sp>
          <p:nvSpPr>
            <p:cNvPr id="16" name="TextBox 15"/>
            <p:cNvSpPr txBox="1"/>
            <p:nvPr/>
          </p:nvSpPr>
          <p:spPr>
            <a:xfrm>
              <a:off x="8625136" y="1187624"/>
              <a:ext cx="699392" cy="369332"/>
            </a:xfrm>
            <a:prstGeom prst="rect">
              <a:avLst/>
            </a:prstGeom>
            <a:noFill/>
          </p:spPr>
          <p:txBody>
            <a:bodyPr wrap="square" rtlCol="0">
              <a:spAutoFit/>
            </a:bodyPr>
            <a:lstStyle/>
            <a:p>
              <a:r>
                <a:rPr lang="en-US" dirty="0" smtClean="0"/>
                <a:t>18%</a:t>
              </a:r>
            </a:p>
          </p:txBody>
        </p:sp>
        <p:sp>
          <p:nvSpPr>
            <p:cNvPr id="17" name="TextBox 16"/>
            <p:cNvSpPr txBox="1"/>
            <p:nvPr/>
          </p:nvSpPr>
          <p:spPr>
            <a:xfrm>
              <a:off x="8625136" y="1691516"/>
              <a:ext cx="699392" cy="369332"/>
            </a:xfrm>
            <a:prstGeom prst="rect">
              <a:avLst/>
            </a:prstGeom>
            <a:noFill/>
          </p:spPr>
          <p:txBody>
            <a:bodyPr wrap="square" rtlCol="0">
              <a:spAutoFit/>
            </a:bodyPr>
            <a:lstStyle/>
            <a:p>
              <a:r>
                <a:rPr lang="en-US" dirty="0"/>
                <a:t>2</a:t>
              </a:r>
              <a:r>
                <a:rPr lang="en-US" dirty="0" smtClean="0"/>
                <a:t>8%</a:t>
              </a:r>
            </a:p>
          </p:txBody>
        </p:sp>
        <p:sp>
          <p:nvSpPr>
            <p:cNvPr id="18" name="TextBox 17"/>
            <p:cNvSpPr txBox="1"/>
            <p:nvPr/>
          </p:nvSpPr>
          <p:spPr>
            <a:xfrm>
              <a:off x="8604448" y="2276872"/>
              <a:ext cx="699392" cy="369332"/>
            </a:xfrm>
            <a:prstGeom prst="rect">
              <a:avLst/>
            </a:prstGeom>
            <a:noFill/>
          </p:spPr>
          <p:txBody>
            <a:bodyPr wrap="square" rtlCol="0">
              <a:spAutoFit/>
            </a:bodyPr>
            <a:lstStyle/>
            <a:p>
              <a:r>
                <a:rPr lang="en-US" dirty="0" smtClean="0"/>
                <a:t>15%</a:t>
              </a:r>
            </a:p>
          </p:txBody>
        </p:sp>
        <p:sp>
          <p:nvSpPr>
            <p:cNvPr id="19" name="TextBox 18"/>
            <p:cNvSpPr txBox="1"/>
            <p:nvPr/>
          </p:nvSpPr>
          <p:spPr>
            <a:xfrm>
              <a:off x="8604448" y="3356992"/>
              <a:ext cx="699392" cy="369332"/>
            </a:xfrm>
            <a:prstGeom prst="rect">
              <a:avLst/>
            </a:prstGeom>
            <a:noFill/>
          </p:spPr>
          <p:txBody>
            <a:bodyPr wrap="square" rtlCol="0">
              <a:spAutoFit/>
            </a:bodyPr>
            <a:lstStyle/>
            <a:p>
              <a:r>
                <a:rPr lang="en-US" dirty="0" smtClean="0"/>
                <a:t>24%</a:t>
              </a:r>
            </a:p>
          </p:txBody>
        </p:sp>
        <p:sp>
          <p:nvSpPr>
            <p:cNvPr id="20" name="TextBox 19"/>
            <p:cNvSpPr txBox="1"/>
            <p:nvPr/>
          </p:nvSpPr>
          <p:spPr>
            <a:xfrm>
              <a:off x="8604448" y="3923764"/>
              <a:ext cx="699392" cy="369332"/>
            </a:xfrm>
            <a:prstGeom prst="rect">
              <a:avLst/>
            </a:prstGeom>
            <a:noFill/>
          </p:spPr>
          <p:txBody>
            <a:bodyPr wrap="square" rtlCol="0">
              <a:spAutoFit/>
            </a:bodyPr>
            <a:lstStyle/>
            <a:p>
              <a:r>
                <a:rPr lang="en-US" dirty="0" smtClean="0"/>
                <a:t>11%</a:t>
              </a:r>
            </a:p>
          </p:txBody>
        </p:sp>
        <p:sp>
          <p:nvSpPr>
            <p:cNvPr id="21" name="TextBox 20"/>
            <p:cNvSpPr txBox="1"/>
            <p:nvPr/>
          </p:nvSpPr>
          <p:spPr>
            <a:xfrm>
              <a:off x="8625136" y="908720"/>
              <a:ext cx="699392" cy="369332"/>
            </a:xfrm>
            <a:prstGeom prst="rect">
              <a:avLst/>
            </a:prstGeom>
            <a:noFill/>
          </p:spPr>
          <p:txBody>
            <a:bodyPr wrap="square" rtlCol="0">
              <a:spAutoFit/>
            </a:bodyPr>
            <a:lstStyle/>
            <a:p>
              <a:r>
                <a:rPr lang="en-US" dirty="0" smtClean="0"/>
                <a:t> </a:t>
              </a:r>
              <a:r>
                <a:rPr lang="en-US" u="sng" dirty="0" smtClean="0"/>
                <a:t>All</a:t>
              </a:r>
            </a:p>
          </p:txBody>
        </p:sp>
      </p:grpSp>
    </p:spTree>
    <p:extLst>
      <p:ext uri="{BB962C8B-B14F-4D97-AF65-F5344CB8AC3E}">
        <p14:creationId xmlns:p14="http://schemas.microsoft.com/office/powerpoint/2010/main" val="871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497" y="190763"/>
            <a:ext cx="8229600" cy="1143000"/>
          </a:xfrm>
        </p:spPr>
        <p:txBody>
          <a:bodyPr>
            <a:normAutofit/>
          </a:bodyPr>
          <a:lstStyle/>
          <a:p>
            <a:r>
              <a:rPr lang="en-US" sz="2800" b="1" dirty="0"/>
              <a:t>A </a:t>
            </a:r>
            <a:r>
              <a:rPr lang="en-US" sz="2800" b="1" dirty="0" smtClean="0"/>
              <a:t>Comparison </a:t>
            </a:r>
            <a:r>
              <a:rPr lang="en-US" sz="2800" b="1" dirty="0"/>
              <a:t>of those Nurtured by Family vs Peers</a:t>
            </a:r>
            <a:endParaRPr lang="en-GB" sz="2800" b="1" dirty="0"/>
          </a:p>
        </p:txBody>
      </p:sp>
      <p:graphicFrame>
        <p:nvGraphicFramePr>
          <p:cNvPr id="4" name="Chart 3"/>
          <p:cNvGraphicFramePr>
            <a:graphicFrameLocks/>
          </p:cNvGraphicFramePr>
          <p:nvPr>
            <p:extLst>
              <p:ext uri="{D42A27DB-BD31-4B8C-83A1-F6EECF244321}">
                <p14:modId xmlns:p14="http://schemas.microsoft.com/office/powerpoint/2010/main" val="2322602631"/>
              </p:ext>
            </p:extLst>
          </p:nvPr>
        </p:nvGraphicFramePr>
        <p:xfrm>
          <a:off x="0" y="1196752"/>
          <a:ext cx="5076056" cy="5112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531258865"/>
              </p:ext>
            </p:extLst>
          </p:nvPr>
        </p:nvGraphicFramePr>
        <p:xfrm>
          <a:off x="4716016" y="1340768"/>
          <a:ext cx="4572000"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1979712" y="1124744"/>
            <a:ext cx="3024611" cy="338554"/>
          </a:xfrm>
          <a:prstGeom prst="rect">
            <a:avLst/>
          </a:prstGeom>
        </p:spPr>
        <p:txBody>
          <a:bodyPr wrap="none">
            <a:spAutoFit/>
          </a:bodyPr>
          <a:lstStyle/>
          <a:p>
            <a:r>
              <a:rPr lang="en-SG" sz="1600" b="1" dirty="0"/>
              <a:t>Faith Nurtured by Family (60 </a:t>
            </a:r>
            <a:r>
              <a:rPr lang="en-SG" sz="1600" b="1" dirty="0" err="1"/>
              <a:t>pax</a:t>
            </a:r>
            <a:r>
              <a:rPr lang="en-SG" sz="1600" b="1" dirty="0"/>
              <a:t>)</a:t>
            </a:r>
            <a:endParaRPr lang="en-GB" sz="1600" b="1" dirty="0"/>
          </a:p>
        </p:txBody>
      </p:sp>
      <p:sp>
        <p:nvSpPr>
          <p:cNvPr id="7" name="Rectangle 6"/>
          <p:cNvSpPr/>
          <p:nvPr/>
        </p:nvSpPr>
        <p:spPr>
          <a:xfrm>
            <a:off x="5940152" y="1164486"/>
            <a:ext cx="3054747" cy="338554"/>
          </a:xfrm>
          <a:prstGeom prst="rect">
            <a:avLst/>
          </a:prstGeom>
        </p:spPr>
        <p:txBody>
          <a:bodyPr wrap="none">
            <a:spAutoFit/>
          </a:bodyPr>
          <a:lstStyle/>
          <a:p>
            <a:r>
              <a:rPr lang="en-SG" sz="1600" b="1" dirty="0" smtClean="0"/>
              <a:t>Positive Peer  Community(62 </a:t>
            </a:r>
            <a:r>
              <a:rPr lang="en-SG" sz="1600" b="1" dirty="0" err="1"/>
              <a:t>pax</a:t>
            </a:r>
            <a:r>
              <a:rPr lang="en-SG" sz="1600" b="1" dirty="0"/>
              <a:t>)</a:t>
            </a:r>
            <a:endParaRPr lang="en-GB" sz="1600" b="1" dirty="0"/>
          </a:p>
        </p:txBody>
      </p:sp>
      <p:sp>
        <p:nvSpPr>
          <p:cNvPr id="11" name="Oval 10"/>
          <p:cNvSpPr/>
          <p:nvPr/>
        </p:nvSpPr>
        <p:spPr>
          <a:xfrm>
            <a:off x="7685079" y="2707467"/>
            <a:ext cx="82758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nvGrpSpPr>
          <p:cNvPr id="12" name="Group 11"/>
          <p:cNvGrpSpPr/>
          <p:nvPr/>
        </p:nvGrpSpPr>
        <p:grpSpPr>
          <a:xfrm>
            <a:off x="8544154" y="1461301"/>
            <a:ext cx="724538" cy="3158834"/>
            <a:chOff x="8599990" y="908720"/>
            <a:chExt cx="724538" cy="3158834"/>
          </a:xfrm>
        </p:grpSpPr>
        <p:sp>
          <p:nvSpPr>
            <p:cNvPr id="13" name="TextBox 12"/>
            <p:cNvSpPr txBox="1"/>
            <p:nvPr/>
          </p:nvSpPr>
          <p:spPr>
            <a:xfrm>
              <a:off x="8599990" y="1401917"/>
              <a:ext cx="699392" cy="369332"/>
            </a:xfrm>
            <a:prstGeom prst="rect">
              <a:avLst/>
            </a:prstGeom>
            <a:noFill/>
          </p:spPr>
          <p:txBody>
            <a:bodyPr wrap="square" rtlCol="0">
              <a:spAutoFit/>
            </a:bodyPr>
            <a:lstStyle/>
            <a:p>
              <a:r>
                <a:rPr lang="en-US" dirty="0" smtClean="0"/>
                <a:t>22%</a:t>
              </a:r>
            </a:p>
          </p:txBody>
        </p:sp>
        <p:sp>
          <p:nvSpPr>
            <p:cNvPr id="14" name="TextBox 13"/>
            <p:cNvSpPr txBox="1"/>
            <p:nvPr/>
          </p:nvSpPr>
          <p:spPr>
            <a:xfrm>
              <a:off x="8604448" y="2228347"/>
              <a:ext cx="699392" cy="369332"/>
            </a:xfrm>
            <a:prstGeom prst="rect">
              <a:avLst/>
            </a:prstGeom>
            <a:noFill/>
          </p:spPr>
          <p:txBody>
            <a:bodyPr wrap="square" rtlCol="0">
              <a:spAutoFit/>
            </a:bodyPr>
            <a:lstStyle/>
            <a:p>
              <a:r>
                <a:rPr lang="en-US" dirty="0" smtClean="0"/>
                <a:t>18%</a:t>
              </a:r>
            </a:p>
          </p:txBody>
        </p:sp>
        <p:sp>
          <p:nvSpPr>
            <p:cNvPr id="15" name="TextBox 14"/>
            <p:cNvSpPr txBox="1"/>
            <p:nvPr/>
          </p:nvSpPr>
          <p:spPr>
            <a:xfrm>
              <a:off x="8625136" y="3698222"/>
              <a:ext cx="699392" cy="369332"/>
            </a:xfrm>
            <a:prstGeom prst="rect">
              <a:avLst/>
            </a:prstGeom>
            <a:noFill/>
          </p:spPr>
          <p:txBody>
            <a:bodyPr wrap="square" rtlCol="0">
              <a:spAutoFit/>
            </a:bodyPr>
            <a:lstStyle/>
            <a:p>
              <a:r>
                <a:rPr lang="en-US" dirty="0" smtClean="0"/>
                <a:t>30%</a:t>
              </a:r>
            </a:p>
          </p:txBody>
        </p:sp>
        <p:sp>
          <p:nvSpPr>
            <p:cNvPr id="16" name="TextBox 15"/>
            <p:cNvSpPr txBox="1"/>
            <p:nvPr/>
          </p:nvSpPr>
          <p:spPr>
            <a:xfrm>
              <a:off x="8625136" y="908720"/>
              <a:ext cx="699392" cy="369332"/>
            </a:xfrm>
            <a:prstGeom prst="rect">
              <a:avLst/>
            </a:prstGeom>
            <a:noFill/>
          </p:spPr>
          <p:txBody>
            <a:bodyPr wrap="square" rtlCol="0">
              <a:spAutoFit/>
            </a:bodyPr>
            <a:lstStyle/>
            <a:p>
              <a:r>
                <a:rPr lang="en-US" dirty="0" smtClean="0"/>
                <a:t> </a:t>
              </a:r>
              <a:r>
                <a:rPr lang="en-US" u="sng" dirty="0" smtClean="0"/>
                <a:t>All</a:t>
              </a:r>
            </a:p>
          </p:txBody>
        </p:sp>
      </p:grpSp>
      <p:sp>
        <p:nvSpPr>
          <p:cNvPr id="17" name="Oval 16"/>
          <p:cNvSpPr/>
          <p:nvPr/>
        </p:nvSpPr>
        <p:spPr>
          <a:xfrm>
            <a:off x="3635896" y="4188087"/>
            <a:ext cx="82758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92771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355100453"/>
              </p:ext>
            </p:extLst>
          </p:nvPr>
        </p:nvGraphicFramePr>
        <p:xfrm>
          <a:off x="0" y="1285733"/>
          <a:ext cx="6084168"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251520" y="274638"/>
            <a:ext cx="8784976"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dirty="0" smtClean="0"/>
              <a:t>Understanding those who say ‘Not True’ to:</a:t>
            </a:r>
            <a:endParaRPr lang="en-GB" sz="1800" dirty="0"/>
          </a:p>
        </p:txBody>
      </p:sp>
      <p:graphicFrame>
        <p:nvGraphicFramePr>
          <p:cNvPr id="10" name="Chart 9"/>
          <p:cNvGraphicFramePr>
            <a:graphicFrameLocks/>
          </p:cNvGraphicFramePr>
          <p:nvPr>
            <p:extLst>
              <p:ext uri="{D42A27DB-BD31-4B8C-83A1-F6EECF244321}">
                <p14:modId xmlns:p14="http://schemas.microsoft.com/office/powerpoint/2010/main" val="4211500007"/>
              </p:ext>
            </p:extLst>
          </p:nvPr>
        </p:nvGraphicFramePr>
        <p:xfrm>
          <a:off x="5652120" y="1335946"/>
          <a:ext cx="4974115" cy="535065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763688" y="784076"/>
            <a:ext cx="3707904" cy="584775"/>
          </a:xfrm>
          <a:prstGeom prst="rect">
            <a:avLst/>
          </a:prstGeom>
        </p:spPr>
        <p:txBody>
          <a:bodyPr wrap="square">
            <a:spAutoFit/>
          </a:bodyPr>
          <a:lstStyle/>
          <a:p>
            <a:pPr algn="ctr"/>
            <a:r>
              <a:rPr lang="en-SG" sz="1600" b="1" dirty="0"/>
              <a:t>Church </a:t>
            </a:r>
            <a:r>
              <a:rPr lang="en-SG" sz="1600" b="1" dirty="0" smtClean="0"/>
              <a:t>is where </a:t>
            </a:r>
            <a:r>
              <a:rPr lang="en-SG" sz="1600" b="1" dirty="0"/>
              <a:t>I can find </a:t>
            </a:r>
            <a:r>
              <a:rPr lang="en-SG" sz="1600" b="1" dirty="0" smtClean="0"/>
              <a:t/>
            </a:r>
            <a:br>
              <a:rPr lang="en-SG" sz="1600" b="1" dirty="0" smtClean="0"/>
            </a:br>
            <a:r>
              <a:rPr lang="en-SG" sz="1600" b="1" dirty="0" smtClean="0"/>
              <a:t>answers to life </a:t>
            </a:r>
            <a:r>
              <a:rPr lang="en-SG" sz="1400" b="1" dirty="0" smtClean="0"/>
              <a:t>(</a:t>
            </a:r>
            <a:r>
              <a:rPr lang="en-SG" sz="1400" b="1" dirty="0"/>
              <a:t>39 </a:t>
            </a:r>
            <a:r>
              <a:rPr lang="en-SG" sz="1400" b="1" dirty="0" err="1"/>
              <a:t>pax</a:t>
            </a:r>
            <a:r>
              <a:rPr lang="en-SG" sz="1400" b="1" dirty="0"/>
              <a:t>)</a:t>
            </a:r>
            <a:endParaRPr lang="en-GB" sz="2400" b="1" dirty="0"/>
          </a:p>
        </p:txBody>
      </p:sp>
      <p:sp>
        <p:nvSpPr>
          <p:cNvPr id="12" name="Rectangle 11"/>
          <p:cNvSpPr/>
          <p:nvPr/>
        </p:nvSpPr>
        <p:spPr>
          <a:xfrm>
            <a:off x="5471592" y="763614"/>
            <a:ext cx="3672408" cy="584775"/>
          </a:xfrm>
          <a:prstGeom prst="rect">
            <a:avLst/>
          </a:prstGeom>
        </p:spPr>
        <p:txBody>
          <a:bodyPr wrap="square">
            <a:spAutoFit/>
          </a:bodyPr>
          <a:lstStyle/>
          <a:p>
            <a:pPr algn="ctr"/>
            <a:r>
              <a:rPr lang="en-SG" sz="1600" b="1" dirty="0"/>
              <a:t>Anchors / Rites of </a:t>
            </a:r>
            <a:r>
              <a:rPr lang="en-SG" sz="1600" b="1" dirty="0" smtClean="0"/>
              <a:t>passage, make me want to stay in church (48pax</a:t>
            </a:r>
            <a:r>
              <a:rPr lang="en-SG" sz="1600" b="1" dirty="0"/>
              <a:t>)</a:t>
            </a:r>
            <a:endParaRPr lang="en-GB" sz="1600" b="1" dirty="0"/>
          </a:p>
        </p:txBody>
      </p:sp>
      <p:sp>
        <p:nvSpPr>
          <p:cNvPr id="13" name="Oval 12"/>
          <p:cNvSpPr/>
          <p:nvPr/>
        </p:nvSpPr>
        <p:spPr>
          <a:xfrm>
            <a:off x="4498717" y="2852936"/>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4" name="Oval 13"/>
          <p:cNvSpPr/>
          <p:nvPr/>
        </p:nvSpPr>
        <p:spPr>
          <a:xfrm>
            <a:off x="4598368" y="1916832"/>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nvGrpSpPr>
          <p:cNvPr id="9" name="Group 8"/>
          <p:cNvGrpSpPr/>
          <p:nvPr/>
        </p:nvGrpSpPr>
        <p:grpSpPr>
          <a:xfrm>
            <a:off x="8625136" y="1732166"/>
            <a:ext cx="699392" cy="1552818"/>
            <a:chOff x="8625136" y="908720"/>
            <a:chExt cx="699392" cy="1552818"/>
          </a:xfrm>
        </p:grpSpPr>
        <p:sp>
          <p:nvSpPr>
            <p:cNvPr id="15" name="TextBox 14"/>
            <p:cNvSpPr txBox="1"/>
            <p:nvPr/>
          </p:nvSpPr>
          <p:spPr>
            <a:xfrm>
              <a:off x="8625136" y="1187624"/>
              <a:ext cx="699392" cy="369332"/>
            </a:xfrm>
            <a:prstGeom prst="rect">
              <a:avLst/>
            </a:prstGeom>
            <a:noFill/>
          </p:spPr>
          <p:txBody>
            <a:bodyPr wrap="square" rtlCol="0">
              <a:spAutoFit/>
            </a:bodyPr>
            <a:lstStyle/>
            <a:p>
              <a:r>
                <a:rPr lang="en-US" dirty="0" smtClean="0"/>
                <a:t>9%</a:t>
              </a:r>
            </a:p>
          </p:txBody>
        </p:sp>
        <p:sp>
          <p:nvSpPr>
            <p:cNvPr id="16" name="TextBox 15"/>
            <p:cNvSpPr txBox="1"/>
            <p:nvPr/>
          </p:nvSpPr>
          <p:spPr>
            <a:xfrm>
              <a:off x="8625136" y="2092206"/>
              <a:ext cx="699392" cy="369332"/>
            </a:xfrm>
            <a:prstGeom prst="rect">
              <a:avLst/>
            </a:prstGeom>
            <a:noFill/>
          </p:spPr>
          <p:txBody>
            <a:bodyPr wrap="square" rtlCol="0">
              <a:spAutoFit/>
            </a:bodyPr>
            <a:lstStyle/>
            <a:p>
              <a:r>
                <a:rPr lang="en-US" dirty="0" smtClean="0"/>
                <a:t>11%</a:t>
              </a:r>
            </a:p>
          </p:txBody>
        </p:sp>
        <p:sp>
          <p:nvSpPr>
            <p:cNvPr id="17" name="TextBox 16"/>
            <p:cNvSpPr txBox="1"/>
            <p:nvPr/>
          </p:nvSpPr>
          <p:spPr>
            <a:xfrm>
              <a:off x="8625136" y="908720"/>
              <a:ext cx="699392" cy="369332"/>
            </a:xfrm>
            <a:prstGeom prst="rect">
              <a:avLst/>
            </a:prstGeom>
            <a:noFill/>
          </p:spPr>
          <p:txBody>
            <a:bodyPr wrap="square" rtlCol="0">
              <a:spAutoFit/>
            </a:bodyPr>
            <a:lstStyle/>
            <a:p>
              <a:r>
                <a:rPr lang="en-US" dirty="0" smtClean="0"/>
                <a:t> </a:t>
              </a:r>
              <a:r>
                <a:rPr lang="en-US" u="sng" dirty="0" smtClean="0"/>
                <a:t>All</a:t>
              </a:r>
            </a:p>
          </p:txBody>
        </p:sp>
      </p:grpSp>
    </p:spTree>
    <p:extLst>
      <p:ext uri="{BB962C8B-B14F-4D97-AF65-F5344CB8AC3E}">
        <p14:creationId xmlns:p14="http://schemas.microsoft.com/office/powerpoint/2010/main" val="399478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11" y="0"/>
            <a:ext cx="8784976" cy="562074"/>
          </a:xfrm>
        </p:spPr>
        <p:txBody>
          <a:bodyPr>
            <a:noAutofit/>
          </a:bodyPr>
          <a:lstStyle/>
          <a:p>
            <a:r>
              <a:rPr lang="en-US" sz="3600" b="1" dirty="0" smtClean="0"/>
              <a:t>Understanding those who say ‘Not True’ to </a:t>
            </a:r>
            <a:endParaRPr lang="en-GB" sz="1400" b="1" dirty="0"/>
          </a:p>
        </p:txBody>
      </p:sp>
      <p:graphicFrame>
        <p:nvGraphicFramePr>
          <p:cNvPr id="4" name="Chart 3"/>
          <p:cNvGraphicFramePr>
            <a:graphicFrameLocks/>
          </p:cNvGraphicFramePr>
          <p:nvPr>
            <p:extLst>
              <p:ext uri="{D42A27DB-BD31-4B8C-83A1-F6EECF244321}">
                <p14:modId xmlns:p14="http://schemas.microsoft.com/office/powerpoint/2010/main" val="1312737494"/>
              </p:ext>
            </p:extLst>
          </p:nvPr>
        </p:nvGraphicFramePr>
        <p:xfrm>
          <a:off x="6430" y="1124744"/>
          <a:ext cx="6048672" cy="547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853055390"/>
              </p:ext>
            </p:extLst>
          </p:nvPr>
        </p:nvGraphicFramePr>
        <p:xfrm>
          <a:off x="5436096" y="1124744"/>
          <a:ext cx="4824536"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1763688" y="784076"/>
            <a:ext cx="3707904" cy="584775"/>
          </a:xfrm>
          <a:prstGeom prst="rect">
            <a:avLst/>
          </a:prstGeom>
        </p:spPr>
        <p:txBody>
          <a:bodyPr wrap="square">
            <a:spAutoFit/>
          </a:bodyPr>
          <a:lstStyle/>
          <a:p>
            <a:pPr algn="ctr"/>
            <a:r>
              <a:rPr lang="en-SG" sz="1600" b="1" dirty="0"/>
              <a:t>Church </a:t>
            </a:r>
            <a:r>
              <a:rPr lang="en-SG" sz="1600" b="1" dirty="0" smtClean="0"/>
              <a:t>is where </a:t>
            </a:r>
            <a:r>
              <a:rPr lang="en-SG" sz="1600" b="1" dirty="0"/>
              <a:t>I can find </a:t>
            </a:r>
            <a:r>
              <a:rPr lang="en-SG" sz="1600" b="1" dirty="0" smtClean="0"/>
              <a:t/>
            </a:r>
            <a:br>
              <a:rPr lang="en-SG" sz="1600" b="1" dirty="0" smtClean="0"/>
            </a:br>
            <a:r>
              <a:rPr lang="en-SG" sz="1600" b="1" dirty="0" smtClean="0"/>
              <a:t>answers to life </a:t>
            </a:r>
            <a:r>
              <a:rPr lang="en-SG" sz="1400" b="1" dirty="0" smtClean="0"/>
              <a:t>(</a:t>
            </a:r>
            <a:r>
              <a:rPr lang="en-SG" sz="1400" b="1" dirty="0"/>
              <a:t>39 </a:t>
            </a:r>
            <a:r>
              <a:rPr lang="en-SG" sz="1400" b="1" dirty="0" err="1"/>
              <a:t>pax</a:t>
            </a:r>
            <a:r>
              <a:rPr lang="en-SG" sz="1400" b="1" dirty="0"/>
              <a:t>)</a:t>
            </a:r>
            <a:endParaRPr lang="en-GB" sz="2400" b="1" dirty="0"/>
          </a:p>
        </p:txBody>
      </p:sp>
      <p:sp>
        <p:nvSpPr>
          <p:cNvPr id="7" name="Rectangle 6"/>
          <p:cNvSpPr/>
          <p:nvPr/>
        </p:nvSpPr>
        <p:spPr>
          <a:xfrm>
            <a:off x="5471592" y="763614"/>
            <a:ext cx="3672408" cy="584775"/>
          </a:xfrm>
          <a:prstGeom prst="rect">
            <a:avLst/>
          </a:prstGeom>
        </p:spPr>
        <p:txBody>
          <a:bodyPr wrap="square">
            <a:spAutoFit/>
          </a:bodyPr>
          <a:lstStyle/>
          <a:p>
            <a:pPr algn="ctr"/>
            <a:r>
              <a:rPr lang="en-SG" sz="1600" b="1" dirty="0"/>
              <a:t>Anchors / Rites of </a:t>
            </a:r>
            <a:r>
              <a:rPr lang="en-SG" sz="1600" b="1" dirty="0" smtClean="0"/>
              <a:t>passage, make me want to stay in church (48pax</a:t>
            </a:r>
            <a:r>
              <a:rPr lang="en-SG" sz="1600" b="1" dirty="0"/>
              <a:t>)</a:t>
            </a:r>
            <a:endParaRPr lang="en-GB" sz="1600" b="1" dirty="0"/>
          </a:p>
        </p:txBody>
      </p:sp>
      <p:grpSp>
        <p:nvGrpSpPr>
          <p:cNvPr id="3" name="Group 2"/>
          <p:cNvGrpSpPr/>
          <p:nvPr/>
        </p:nvGrpSpPr>
        <p:grpSpPr>
          <a:xfrm>
            <a:off x="3995936" y="1421920"/>
            <a:ext cx="1424443" cy="3951296"/>
            <a:chOff x="3995936" y="1421920"/>
            <a:chExt cx="1424443" cy="3951296"/>
          </a:xfrm>
        </p:grpSpPr>
        <p:sp>
          <p:nvSpPr>
            <p:cNvPr id="8" name="Oval 7"/>
            <p:cNvSpPr/>
            <p:nvPr/>
          </p:nvSpPr>
          <p:spPr>
            <a:xfrm>
              <a:off x="3995936" y="1916832"/>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9" name="Oval 8"/>
            <p:cNvSpPr/>
            <p:nvPr/>
          </p:nvSpPr>
          <p:spPr>
            <a:xfrm>
              <a:off x="4283968" y="1421920"/>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0" name="Oval 9"/>
            <p:cNvSpPr/>
            <p:nvPr/>
          </p:nvSpPr>
          <p:spPr>
            <a:xfrm>
              <a:off x="4432548" y="4101941"/>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1" name="Oval 10"/>
            <p:cNvSpPr/>
            <p:nvPr/>
          </p:nvSpPr>
          <p:spPr>
            <a:xfrm>
              <a:off x="4498717" y="3635280"/>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Oval 11"/>
            <p:cNvSpPr/>
            <p:nvPr/>
          </p:nvSpPr>
          <p:spPr>
            <a:xfrm>
              <a:off x="4547155" y="4941168"/>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3" name="Oval 12"/>
            <p:cNvSpPr/>
            <p:nvPr/>
          </p:nvSpPr>
          <p:spPr>
            <a:xfrm>
              <a:off x="4283968" y="2348880"/>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grpSp>
        <p:nvGrpSpPr>
          <p:cNvPr id="26" name="Group 25"/>
          <p:cNvGrpSpPr/>
          <p:nvPr/>
        </p:nvGrpSpPr>
        <p:grpSpPr>
          <a:xfrm>
            <a:off x="7668344" y="1853968"/>
            <a:ext cx="1186289" cy="1777914"/>
            <a:chOff x="7668344" y="1853968"/>
            <a:chExt cx="1186289" cy="1777914"/>
          </a:xfrm>
        </p:grpSpPr>
        <p:sp>
          <p:nvSpPr>
            <p:cNvPr id="14" name="Oval 13"/>
            <p:cNvSpPr/>
            <p:nvPr/>
          </p:nvSpPr>
          <p:spPr>
            <a:xfrm>
              <a:off x="7668344" y="3199834"/>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5" name="Oval 14"/>
            <p:cNvSpPr/>
            <p:nvPr/>
          </p:nvSpPr>
          <p:spPr>
            <a:xfrm>
              <a:off x="8120763" y="2339319"/>
              <a:ext cx="733870"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Oval 15"/>
            <p:cNvSpPr/>
            <p:nvPr/>
          </p:nvSpPr>
          <p:spPr>
            <a:xfrm>
              <a:off x="7812360" y="1853968"/>
              <a:ext cx="873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grpSp>
        <p:nvGrpSpPr>
          <p:cNvPr id="18" name="Group 17"/>
          <p:cNvGrpSpPr/>
          <p:nvPr/>
        </p:nvGrpSpPr>
        <p:grpSpPr>
          <a:xfrm>
            <a:off x="8783960" y="1196752"/>
            <a:ext cx="732009" cy="2839218"/>
            <a:chOff x="8604448" y="908720"/>
            <a:chExt cx="732009" cy="2839218"/>
          </a:xfrm>
        </p:grpSpPr>
        <p:sp>
          <p:nvSpPr>
            <p:cNvPr id="19" name="TextBox 18"/>
            <p:cNvSpPr txBox="1"/>
            <p:nvPr/>
          </p:nvSpPr>
          <p:spPr>
            <a:xfrm>
              <a:off x="8625136" y="1187624"/>
              <a:ext cx="699392" cy="369332"/>
            </a:xfrm>
            <a:prstGeom prst="rect">
              <a:avLst/>
            </a:prstGeom>
            <a:noFill/>
          </p:spPr>
          <p:txBody>
            <a:bodyPr wrap="square" rtlCol="0">
              <a:spAutoFit/>
            </a:bodyPr>
            <a:lstStyle/>
            <a:p>
              <a:r>
                <a:rPr lang="en-US" dirty="0" smtClean="0"/>
                <a:t>18%</a:t>
              </a:r>
            </a:p>
          </p:txBody>
        </p:sp>
        <p:sp>
          <p:nvSpPr>
            <p:cNvPr id="20" name="TextBox 19"/>
            <p:cNvSpPr txBox="1"/>
            <p:nvPr/>
          </p:nvSpPr>
          <p:spPr>
            <a:xfrm>
              <a:off x="8637065" y="1628800"/>
              <a:ext cx="699392" cy="369332"/>
            </a:xfrm>
            <a:prstGeom prst="rect">
              <a:avLst/>
            </a:prstGeom>
            <a:noFill/>
          </p:spPr>
          <p:txBody>
            <a:bodyPr wrap="square" rtlCol="0">
              <a:spAutoFit/>
            </a:bodyPr>
            <a:lstStyle/>
            <a:p>
              <a:r>
                <a:rPr lang="en-US" dirty="0"/>
                <a:t>2</a:t>
              </a:r>
              <a:r>
                <a:rPr lang="en-US" dirty="0" smtClean="0"/>
                <a:t>8%</a:t>
              </a:r>
            </a:p>
          </p:txBody>
        </p:sp>
        <p:sp>
          <p:nvSpPr>
            <p:cNvPr id="21" name="TextBox 20"/>
            <p:cNvSpPr txBox="1"/>
            <p:nvPr/>
          </p:nvSpPr>
          <p:spPr>
            <a:xfrm>
              <a:off x="8604448" y="2060200"/>
              <a:ext cx="699392" cy="369332"/>
            </a:xfrm>
            <a:prstGeom prst="rect">
              <a:avLst/>
            </a:prstGeom>
            <a:noFill/>
          </p:spPr>
          <p:txBody>
            <a:bodyPr wrap="square" rtlCol="0">
              <a:spAutoFit/>
            </a:bodyPr>
            <a:lstStyle/>
            <a:p>
              <a:r>
                <a:rPr lang="en-US" dirty="0" smtClean="0"/>
                <a:t>15%</a:t>
              </a:r>
            </a:p>
          </p:txBody>
        </p:sp>
        <p:sp>
          <p:nvSpPr>
            <p:cNvPr id="22" name="TextBox 21"/>
            <p:cNvSpPr txBox="1"/>
            <p:nvPr/>
          </p:nvSpPr>
          <p:spPr>
            <a:xfrm>
              <a:off x="8604448" y="2943160"/>
              <a:ext cx="699392" cy="369332"/>
            </a:xfrm>
            <a:prstGeom prst="rect">
              <a:avLst/>
            </a:prstGeom>
            <a:noFill/>
          </p:spPr>
          <p:txBody>
            <a:bodyPr wrap="square" rtlCol="0">
              <a:spAutoFit/>
            </a:bodyPr>
            <a:lstStyle/>
            <a:p>
              <a:r>
                <a:rPr lang="en-US" dirty="0" smtClean="0"/>
                <a:t>24%</a:t>
              </a:r>
            </a:p>
          </p:txBody>
        </p:sp>
        <p:sp>
          <p:nvSpPr>
            <p:cNvPr id="23" name="TextBox 22"/>
            <p:cNvSpPr txBox="1"/>
            <p:nvPr/>
          </p:nvSpPr>
          <p:spPr>
            <a:xfrm>
              <a:off x="8614792" y="3378606"/>
              <a:ext cx="699392" cy="369332"/>
            </a:xfrm>
            <a:prstGeom prst="rect">
              <a:avLst/>
            </a:prstGeom>
            <a:noFill/>
          </p:spPr>
          <p:txBody>
            <a:bodyPr wrap="square" rtlCol="0">
              <a:spAutoFit/>
            </a:bodyPr>
            <a:lstStyle/>
            <a:p>
              <a:r>
                <a:rPr lang="en-US" dirty="0" smtClean="0"/>
                <a:t>11%</a:t>
              </a:r>
            </a:p>
          </p:txBody>
        </p:sp>
        <p:sp>
          <p:nvSpPr>
            <p:cNvPr id="24" name="TextBox 23"/>
            <p:cNvSpPr txBox="1"/>
            <p:nvPr/>
          </p:nvSpPr>
          <p:spPr>
            <a:xfrm>
              <a:off x="8625136" y="908720"/>
              <a:ext cx="699392" cy="369332"/>
            </a:xfrm>
            <a:prstGeom prst="rect">
              <a:avLst/>
            </a:prstGeom>
            <a:noFill/>
          </p:spPr>
          <p:txBody>
            <a:bodyPr wrap="square" rtlCol="0">
              <a:spAutoFit/>
            </a:bodyPr>
            <a:lstStyle/>
            <a:p>
              <a:r>
                <a:rPr lang="en-US" dirty="0" smtClean="0"/>
                <a:t> </a:t>
              </a:r>
              <a:r>
                <a:rPr lang="en-US" u="sng" dirty="0" smtClean="0"/>
                <a:t>All</a:t>
              </a:r>
            </a:p>
          </p:txBody>
        </p:sp>
      </p:grpSp>
      <p:sp>
        <p:nvSpPr>
          <p:cNvPr id="25" name="TextBox 24"/>
          <p:cNvSpPr txBox="1"/>
          <p:nvPr/>
        </p:nvSpPr>
        <p:spPr>
          <a:xfrm>
            <a:off x="8854633" y="4077237"/>
            <a:ext cx="699392" cy="369332"/>
          </a:xfrm>
          <a:prstGeom prst="rect">
            <a:avLst/>
          </a:prstGeom>
          <a:noFill/>
        </p:spPr>
        <p:txBody>
          <a:bodyPr wrap="square" rtlCol="0">
            <a:spAutoFit/>
          </a:bodyPr>
          <a:lstStyle/>
          <a:p>
            <a:r>
              <a:rPr lang="en-US" dirty="0" smtClean="0"/>
              <a:t>10%</a:t>
            </a:r>
          </a:p>
        </p:txBody>
      </p:sp>
    </p:spTree>
    <p:extLst>
      <p:ext uri="{BB962C8B-B14F-4D97-AF65-F5344CB8AC3E}">
        <p14:creationId xmlns:p14="http://schemas.microsoft.com/office/powerpoint/2010/main" val="2076750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en-US" sz="3200" b="1" dirty="0" smtClean="0"/>
              <a:t>Comparison of Key Questions that </a:t>
            </a:r>
            <a:br>
              <a:rPr lang="en-US" sz="3200" b="1" dirty="0" smtClean="0"/>
            </a:br>
            <a:r>
              <a:rPr lang="en-US" sz="3200" b="1" dirty="0" smtClean="0"/>
              <a:t>Ranked High for ‘Not True’</a:t>
            </a:r>
            <a:endParaRPr lang="en-GB"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9788969"/>
              </p:ext>
            </p:extLst>
          </p:nvPr>
        </p:nvGraphicFramePr>
        <p:xfrm>
          <a:off x="179512" y="1052736"/>
          <a:ext cx="8640763" cy="568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7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3"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19"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25"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31"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chart seriesIdx="-4" categoryIdx="4" bldStep="category"/>
                                            </p:graphicEl>
                                          </p:spTgt>
                                        </p:tgtEl>
                                        <p:attrNameLst>
                                          <p:attrName>style.visibility</p:attrName>
                                        </p:attrNameLst>
                                      </p:cBhvr>
                                      <p:to>
                                        <p:strVal val="visible"/>
                                      </p:to>
                                    </p:set>
                                    <p:anim calcmode="lin" valueType="num">
                                      <p:cBhvr additive="base">
                                        <p:cTn id="37" dur="500" fill="hold"/>
                                        <p:tgtEl>
                                          <p:spTgt spid="4">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chart seriesIdx="-4" categoryIdx="5" bldStep="category"/>
                                            </p:graphicEl>
                                          </p:spTgt>
                                        </p:tgtEl>
                                        <p:attrNameLst>
                                          <p:attrName>style.visibility</p:attrName>
                                        </p:attrNameLst>
                                      </p:cBhvr>
                                      <p:to>
                                        <p:strVal val="visible"/>
                                      </p:to>
                                    </p:set>
                                    <p:anim calcmode="lin" valueType="num">
                                      <p:cBhvr additive="base">
                                        <p:cTn id="43" dur="500" fill="hold"/>
                                        <p:tgtEl>
                                          <p:spTgt spid="4">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chart seriesIdx="-4" categoryIdx="6" bldStep="category"/>
                                            </p:graphicEl>
                                          </p:spTgt>
                                        </p:tgtEl>
                                        <p:attrNameLst>
                                          <p:attrName>style.visibility</p:attrName>
                                        </p:attrNameLst>
                                      </p:cBhvr>
                                      <p:to>
                                        <p:strVal val="visible"/>
                                      </p:to>
                                    </p:set>
                                    <p:anim calcmode="lin" valueType="num">
                                      <p:cBhvr additive="base">
                                        <p:cTn id="49" dur="500" fill="hold"/>
                                        <p:tgtEl>
                                          <p:spTgt spid="4">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chart seriesIdx="-4" categoryIdx="6"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GB" dirty="0"/>
          </a:p>
        </p:txBody>
      </p:sp>
      <p:sp>
        <p:nvSpPr>
          <p:cNvPr id="3" name="Content Placeholder 2"/>
          <p:cNvSpPr>
            <a:spLocks noGrp="1"/>
          </p:cNvSpPr>
          <p:nvPr>
            <p:ph idx="1"/>
          </p:nvPr>
        </p:nvSpPr>
        <p:spPr/>
        <p:txBody>
          <a:bodyPr>
            <a:normAutofit lnSpcReduction="10000"/>
          </a:bodyPr>
          <a:lstStyle/>
          <a:p>
            <a:r>
              <a:rPr lang="en-US" b="1" dirty="0" smtClean="0"/>
              <a:t>Relevance</a:t>
            </a:r>
            <a:r>
              <a:rPr lang="en-US" dirty="0" smtClean="0"/>
              <a:t> to today’s young people?</a:t>
            </a:r>
            <a:br>
              <a:rPr lang="en-US" dirty="0" smtClean="0"/>
            </a:br>
            <a:endParaRPr lang="en-US" dirty="0" smtClean="0"/>
          </a:p>
          <a:p>
            <a:r>
              <a:rPr lang="en-US" b="1" dirty="0" smtClean="0"/>
              <a:t>Restoring</a:t>
            </a:r>
            <a:r>
              <a:rPr lang="en-US" dirty="0" smtClean="0"/>
              <a:t> the mission of the church &amp; call to reach the poor &amp; needy</a:t>
            </a:r>
            <a:br>
              <a:rPr lang="en-US" dirty="0" smtClean="0"/>
            </a:br>
            <a:endParaRPr lang="en-US" dirty="0" smtClean="0"/>
          </a:p>
          <a:p>
            <a:r>
              <a:rPr lang="en-US" b="1" dirty="0" smtClean="0"/>
              <a:t>Rites</a:t>
            </a:r>
            <a:r>
              <a:rPr lang="en-US" dirty="0" smtClean="0"/>
              <a:t> of passage &amp; understanding of its significance </a:t>
            </a:r>
            <a:r>
              <a:rPr lang="en-US" dirty="0" smtClean="0"/>
              <a:t>lacking?</a:t>
            </a:r>
            <a:r>
              <a:rPr lang="en-US" dirty="0" smtClean="0"/>
              <a:t/>
            </a:r>
            <a:br>
              <a:rPr lang="en-US" dirty="0" smtClean="0"/>
            </a:br>
            <a:endParaRPr lang="en-US" dirty="0" smtClean="0"/>
          </a:p>
          <a:p>
            <a:r>
              <a:rPr lang="en-US" b="1" dirty="0" smtClean="0"/>
              <a:t>Role</a:t>
            </a:r>
            <a:r>
              <a:rPr lang="en-US" dirty="0" smtClean="0"/>
              <a:t> of parents critical</a:t>
            </a:r>
          </a:p>
          <a:p>
            <a:endParaRPr lang="en-GB" dirty="0"/>
          </a:p>
        </p:txBody>
      </p:sp>
    </p:spTree>
    <p:extLst>
      <p:ext uri="{BB962C8B-B14F-4D97-AF65-F5344CB8AC3E}">
        <p14:creationId xmlns:p14="http://schemas.microsoft.com/office/powerpoint/2010/main" val="514091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86800" cy="562074"/>
          </a:xfrm>
        </p:spPr>
        <p:txBody>
          <a:bodyPr>
            <a:normAutofit fontScale="90000"/>
          </a:bodyPr>
          <a:lstStyle/>
          <a:p>
            <a:r>
              <a:rPr lang="en-SG" sz="2700" b="1" dirty="0" smtClean="0"/>
              <a:t>Respondents Ranked in Order of Importance the Following:</a:t>
            </a:r>
            <a:br>
              <a:rPr lang="en-SG" sz="2700" b="1" dirty="0" smtClean="0"/>
            </a:br>
            <a:r>
              <a:rPr lang="en-SG" sz="2400" i="1" dirty="0" smtClean="0"/>
              <a:t>What </a:t>
            </a:r>
            <a:r>
              <a:rPr lang="en-SG" sz="2400" i="1" dirty="0"/>
              <a:t>has helped your faith remain strong </a:t>
            </a:r>
            <a:r>
              <a:rPr lang="en-SG" sz="2400" i="1" dirty="0" smtClean="0"/>
              <a:t>through </a:t>
            </a:r>
            <a:r>
              <a:rPr lang="en-SG" sz="2400" i="1" dirty="0"/>
              <a:t>all these years? </a:t>
            </a:r>
            <a:endParaRPr lang="en-GB" sz="2400" i="1" dirty="0"/>
          </a:p>
        </p:txBody>
      </p:sp>
      <p:sp>
        <p:nvSpPr>
          <p:cNvPr id="3" name="Content Placeholder 2"/>
          <p:cNvSpPr>
            <a:spLocks noGrp="1"/>
          </p:cNvSpPr>
          <p:nvPr>
            <p:ph idx="1"/>
          </p:nvPr>
        </p:nvSpPr>
        <p:spPr>
          <a:xfrm>
            <a:off x="457200" y="1268760"/>
            <a:ext cx="8229600" cy="4857403"/>
          </a:xfrm>
        </p:spPr>
        <p:txBody>
          <a:bodyPr>
            <a:normAutofit fontScale="85000" lnSpcReduction="20000"/>
          </a:bodyPr>
          <a:lstStyle/>
          <a:p>
            <a:r>
              <a:rPr lang="en-SG" dirty="0" smtClean="0"/>
              <a:t>Faith </a:t>
            </a:r>
            <a:r>
              <a:rPr lang="en-SG" dirty="0"/>
              <a:t>nurtured by my </a:t>
            </a:r>
            <a:r>
              <a:rPr lang="en-SG" dirty="0" smtClean="0"/>
              <a:t>Family</a:t>
            </a:r>
          </a:p>
          <a:p>
            <a:r>
              <a:rPr lang="en-GB" dirty="0"/>
              <a:t>Served in </a:t>
            </a:r>
            <a:r>
              <a:rPr lang="en-GB" dirty="0" smtClean="0"/>
              <a:t>mission</a:t>
            </a:r>
          </a:p>
          <a:p>
            <a:r>
              <a:rPr lang="en-SG" dirty="0"/>
              <a:t>Understanding the 'Big Story' of the </a:t>
            </a:r>
            <a:r>
              <a:rPr lang="en-SG" dirty="0" smtClean="0"/>
              <a:t>Bible</a:t>
            </a:r>
          </a:p>
          <a:p>
            <a:r>
              <a:rPr lang="en-GB" dirty="0"/>
              <a:t>Personal encounters with </a:t>
            </a:r>
            <a:r>
              <a:rPr lang="en-GB" dirty="0" smtClean="0"/>
              <a:t>Jesus</a:t>
            </a:r>
          </a:p>
          <a:p>
            <a:r>
              <a:rPr lang="en-GB" dirty="0"/>
              <a:t>Respond with </a:t>
            </a:r>
            <a:r>
              <a:rPr lang="en-GB" dirty="0" smtClean="0"/>
              <a:t>compassion</a:t>
            </a:r>
          </a:p>
          <a:p>
            <a:r>
              <a:rPr lang="en-SG" dirty="0"/>
              <a:t>Positive peer community that supported </a:t>
            </a:r>
            <a:r>
              <a:rPr lang="en-SG" dirty="0" smtClean="0"/>
              <a:t>me</a:t>
            </a:r>
          </a:p>
          <a:p>
            <a:r>
              <a:rPr lang="en-GB" dirty="0" smtClean="0"/>
              <a:t>Inter-generational </a:t>
            </a:r>
            <a:r>
              <a:rPr lang="en-GB" dirty="0"/>
              <a:t>experiences in </a:t>
            </a:r>
            <a:r>
              <a:rPr lang="en-GB" dirty="0" smtClean="0"/>
              <a:t>church</a:t>
            </a:r>
          </a:p>
          <a:p>
            <a:r>
              <a:rPr lang="en-SG" dirty="0"/>
              <a:t>Significant experiences at camps or other special </a:t>
            </a:r>
            <a:r>
              <a:rPr lang="en-SG" dirty="0" smtClean="0"/>
              <a:t>events</a:t>
            </a:r>
          </a:p>
          <a:p>
            <a:r>
              <a:rPr lang="en-SG" dirty="0"/>
              <a:t>Relationship with mentors and life </a:t>
            </a:r>
            <a:r>
              <a:rPr lang="en-SG" dirty="0" smtClean="0"/>
              <a:t>coaches</a:t>
            </a:r>
          </a:p>
          <a:p>
            <a:r>
              <a:rPr lang="en-SG" dirty="0" smtClean="0"/>
              <a:t>Anchors/Rites </a:t>
            </a:r>
            <a:r>
              <a:rPr lang="en-SG" dirty="0"/>
              <a:t>of passage </a:t>
            </a:r>
            <a:r>
              <a:rPr lang="en-SG" dirty="0" err="1"/>
              <a:t>eg</a:t>
            </a:r>
            <a:r>
              <a:rPr lang="en-SG" dirty="0"/>
              <a:t> Baptism, Marriage</a:t>
            </a:r>
            <a:endParaRPr lang="en-GB" dirty="0"/>
          </a:p>
        </p:txBody>
      </p:sp>
    </p:spTree>
    <p:extLst>
      <p:ext uri="{BB962C8B-B14F-4D97-AF65-F5344CB8AC3E}">
        <p14:creationId xmlns:p14="http://schemas.microsoft.com/office/powerpoint/2010/main" val="805386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394"/>
            <a:ext cx="8229600" cy="562074"/>
          </a:xfrm>
        </p:spPr>
        <p:txBody>
          <a:bodyPr/>
          <a:lstStyle/>
          <a:p>
            <a:r>
              <a:rPr lang="en-US" sz="2400" dirty="0" smtClean="0"/>
              <a:t>Poll Questions</a:t>
            </a:r>
            <a:endParaRPr lang="en-GB" sz="2400" dirty="0"/>
          </a:p>
        </p:txBody>
      </p:sp>
      <p:sp>
        <p:nvSpPr>
          <p:cNvPr id="3" name="Content Placeholder 2"/>
          <p:cNvSpPr>
            <a:spLocks noGrp="1"/>
          </p:cNvSpPr>
          <p:nvPr>
            <p:ph idx="1"/>
          </p:nvPr>
        </p:nvSpPr>
        <p:spPr>
          <a:xfrm>
            <a:off x="323528" y="404664"/>
            <a:ext cx="8640960" cy="6381328"/>
          </a:xfrm>
        </p:spPr>
        <p:txBody>
          <a:bodyPr>
            <a:noAutofit/>
          </a:bodyPr>
          <a:lstStyle/>
          <a:p>
            <a:pPr marL="0" indent="0">
              <a:spcBef>
                <a:spcPts val="0"/>
              </a:spcBef>
              <a:spcAft>
                <a:spcPts val="20"/>
              </a:spcAft>
              <a:buNone/>
            </a:pPr>
            <a:r>
              <a:rPr lang="en-SG" sz="1800" b="1" dirty="0" smtClean="0"/>
              <a:t>Profile</a:t>
            </a:r>
          </a:p>
          <a:p>
            <a:pPr>
              <a:spcBef>
                <a:spcPts val="0"/>
              </a:spcBef>
              <a:spcAft>
                <a:spcPts val="20"/>
              </a:spcAft>
            </a:pPr>
            <a:r>
              <a:rPr lang="en-SG" sz="1800" dirty="0" smtClean="0"/>
              <a:t>I </a:t>
            </a:r>
            <a:r>
              <a:rPr lang="en-SG" sz="1800" dirty="0"/>
              <a:t>have made a personal commitment to Jesus Christ</a:t>
            </a:r>
          </a:p>
          <a:p>
            <a:pPr>
              <a:spcBef>
                <a:spcPts val="0"/>
              </a:spcBef>
              <a:spcAft>
                <a:spcPts val="20"/>
              </a:spcAft>
            </a:pPr>
            <a:r>
              <a:rPr lang="en-SG" sz="1800" dirty="0"/>
              <a:t>I attend church regularly, at least three times a month</a:t>
            </a:r>
          </a:p>
          <a:p>
            <a:pPr>
              <a:spcBef>
                <a:spcPts val="0"/>
              </a:spcBef>
              <a:spcAft>
                <a:spcPts val="20"/>
              </a:spcAft>
            </a:pPr>
            <a:r>
              <a:rPr lang="en-SG" sz="1800" dirty="0"/>
              <a:t>I believe that I am part of God’s Big story</a:t>
            </a:r>
          </a:p>
          <a:p>
            <a:pPr>
              <a:spcBef>
                <a:spcPts val="0"/>
              </a:spcBef>
              <a:spcAft>
                <a:spcPts val="20"/>
              </a:spcAft>
            </a:pPr>
            <a:r>
              <a:rPr lang="en-SG" sz="1800" dirty="0"/>
              <a:t>I believe the Bible contains everything that a person needs to live a meaningful life</a:t>
            </a:r>
          </a:p>
          <a:p>
            <a:pPr>
              <a:spcBef>
                <a:spcPts val="0"/>
              </a:spcBef>
              <a:spcAft>
                <a:spcPts val="20"/>
              </a:spcAft>
            </a:pPr>
            <a:r>
              <a:rPr lang="en-SG" sz="1800" dirty="0"/>
              <a:t>I have 'heard' God (through scripture, thoughts or mental images </a:t>
            </a:r>
            <a:r>
              <a:rPr lang="en-SG" sz="1800" dirty="0" err="1"/>
              <a:t>etc</a:t>
            </a:r>
            <a:r>
              <a:rPr lang="en-SG" sz="1800" dirty="0"/>
              <a:t>) guiding </a:t>
            </a:r>
            <a:r>
              <a:rPr lang="en-SG" sz="1800" dirty="0" smtClean="0"/>
              <a:t>me</a:t>
            </a:r>
          </a:p>
          <a:p>
            <a:pPr marL="0" indent="0">
              <a:spcBef>
                <a:spcPts val="0"/>
              </a:spcBef>
              <a:spcAft>
                <a:spcPts val="20"/>
              </a:spcAft>
              <a:buNone/>
            </a:pPr>
            <a:r>
              <a:rPr lang="en-SG" sz="1800" b="1" dirty="0" smtClean="0"/>
              <a:t>Impact of the church </a:t>
            </a:r>
            <a:endParaRPr lang="en-SG" sz="1800" b="1" dirty="0"/>
          </a:p>
          <a:p>
            <a:pPr>
              <a:spcBef>
                <a:spcPts val="0"/>
              </a:spcBef>
              <a:spcAft>
                <a:spcPts val="20"/>
              </a:spcAft>
            </a:pPr>
            <a:r>
              <a:rPr lang="en-SG" sz="1800" dirty="0"/>
              <a:t>I find that I am able to learn more about God in church</a:t>
            </a:r>
          </a:p>
          <a:p>
            <a:pPr>
              <a:spcBef>
                <a:spcPts val="0"/>
              </a:spcBef>
              <a:spcAft>
                <a:spcPts val="20"/>
              </a:spcAft>
            </a:pPr>
            <a:r>
              <a:rPr lang="en-SG" sz="1800" dirty="0" smtClean="0"/>
              <a:t>I </a:t>
            </a:r>
            <a:r>
              <a:rPr lang="en-SG" sz="1800" dirty="0"/>
              <a:t>experienced Jesus in church and my daily life</a:t>
            </a:r>
          </a:p>
          <a:p>
            <a:pPr>
              <a:spcBef>
                <a:spcPts val="0"/>
              </a:spcBef>
              <a:spcAft>
                <a:spcPts val="20"/>
              </a:spcAft>
            </a:pPr>
            <a:r>
              <a:rPr lang="en-SG" sz="1800" dirty="0"/>
              <a:t>I find it meaningful and fulfilling to attend church</a:t>
            </a:r>
          </a:p>
          <a:p>
            <a:pPr>
              <a:spcBef>
                <a:spcPts val="0"/>
              </a:spcBef>
              <a:spcAft>
                <a:spcPts val="20"/>
              </a:spcAft>
            </a:pPr>
            <a:r>
              <a:rPr lang="en-SG" sz="1800" dirty="0"/>
              <a:t>The Church family guided me</a:t>
            </a:r>
          </a:p>
          <a:p>
            <a:pPr>
              <a:spcBef>
                <a:spcPts val="0"/>
              </a:spcBef>
              <a:spcAft>
                <a:spcPts val="20"/>
              </a:spcAft>
            </a:pPr>
            <a:r>
              <a:rPr lang="en-SG" sz="1800" dirty="0"/>
              <a:t>I have had helpful experiences with pastors, leaders/mentors</a:t>
            </a:r>
          </a:p>
          <a:p>
            <a:pPr>
              <a:spcBef>
                <a:spcPts val="0"/>
              </a:spcBef>
              <a:spcAft>
                <a:spcPts val="20"/>
              </a:spcAft>
            </a:pPr>
            <a:r>
              <a:rPr lang="en-SG" sz="1800" dirty="0"/>
              <a:t>Church is a place where I can find my answers in life</a:t>
            </a:r>
          </a:p>
          <a:p>
            <a:pPr>
              <a:spcBef>
                <a:spcPts val="0"/>
              </a:spcBef>
              <a:spcAft>
                <a:spcPts val="20"/>
              </a:spcAft>
            </a:pPr>
            <a:r>
              <a:rPr lang="en-SG" sz="1800" dirty="0"/>
              <a:t>I have memorable experiences in camps or other significant events that impacted me</a:t>
            </a:r>
          </a:p>
          <a:p>
            <a:pPr>
              <a:spcBef>
                <a:spcPts val="0"/>
              </a:spcBef>
              <a:spcAft>
                <a:spcPts val="20"/>
              </a:spcAft>
            </a:pPr>
            <a:r>
              <a:rPr lang="en-SG" sz="1800" dirty="0"/>
              <a:t>Church gave me opportunities to reach out to the poor and needy</a:t>
            </a:r>
          </a:p>
          <a:p>
            <a:pPr>
              <a:spcBef>
                <a:spcPts val="0"/>
              </a:spcBef>
              <a:spcAft>
                <a:spcPts val="20"/>
              </a:spcAft>
            </a:pPr>
            <a:r>
              <a:rPr lang="en-SG" sz="1800" dirty="0"/>
              <a:t>I went on a mission trip</a:t>
            </a:r>
            <a:endParaRPr lang="en-GB" sz="1800" dirty="0"/>
          </a:p>
          <a:p>
            <a:pPr>
              <a:spcBef>
                <a:spcPts val="0"/>
              </a:spcBef>
              <a:spcAft>
                <a:spcPts val="20"/>
              </a:spcAft>
            </a:pPr>
            <a:r>
              <a:rPr lang="en-SG" sz="1800" dirty="0"/>
              <a:t>I have given a testimony through sharing or in written </a:t>
            </a:r>
            <a:r>
              <a:rPr lang="en-SG" sz="1800" dirty="0" smtClean="0"/>
              <a:t>form</a:t>
            </a:r>
          </a:p>
          <a:p>
            <a:pPr marL="0" indent="0">
              <a:spcBef>
                <a:spcPts val="0"/>
              </a:spcBef>
              <a:spcAft>
                <a:spcPts val="20"/>
              </a:spcAft>
              <a:buNone/>
            </a:pPr>
            <a:r>
              <a:rPr lang="en-SG" sz="1800" b="1" dirty="0" smtClean="0"/>
              <a:t>Relationships/Anchors</a:t>
            </a:r>
            <a:endParaRPr lang="en-SG" sz="1800" b="1" dirty="0"/>
          </a:p>
          <a:p>
            <a:pPr>
              <a:spcBef>
                <a:spcPts val="0"/>
              </a:spcBef>
              <a:spcAft>
                <a:spcPts val="20"/>
              </a:spcAft>
            </a:pPr>
            <a:r>
              <a:rPr lang="en-SG" sz="1800" dirty="0"/>
              <a:t>I have good friends in church</a:t>
            </a:r>
          </a:p>
          <a:p>
            <a:pPr>
              <a:spcBef>
                <a:spcPts val="0"/>
              </a:spcBef>
              <a:spcAft>
                <a:spcPts val="20"/>
              </a:spcAft>
            </a:pPr>
            <a:r>
              <a:rPr lang="en-SG" sz="1800" dirty="0" smtClean="0"/>
              <a:t>Significant </a:t>
            </a:r>
            <a:r>
              <a:rPr lang="en-SG" sz="1800" dirty="0"/>
              <a:t>anchors or rites of passages </a:t>
            </a:r>
            <a:r>
              <a:rPr lang="en-SG" sz="1800" dirty="0" err="1"/>
              <a:t>eg</a:t>
            </a:r>
            <a:r>
              <a:rPr lang="en-SG" sz="1800" dirty="0"/>
              <a:t>. Baptism; confirmation, marriage, wanting my children to grow in their faith in God - make me stay on in </a:t>
            </a:r>
            <a:r>
              <a:rPr lang="en-SG" sz="1800" dirty="0" smtClean="0"/>
              <a:t>church</a:t>
            </a:r>
          </a:p>
          <a:p>
            <a:pPr>
              <a:spcBef>
                <a:spcPts val="0"/>
              </a:spcBef>
              <a:spcAft>
                <a:spcPts val="20"/>
              </a:spcAft>
            </a:pPr>
            <a:r>
              <a:rPr lang="en-SG" sz="1800" dirty="0"/>
              <a:t>My parents modelled the importance of church to me</a:t>
            </a:r>
          </a:p>
          <a:p>
            <a:pPr>
              <a:spcBef>
                <a:spcPts val="0"/>
              </a:spcBef>
              <a:spcAft>
                <a:spcPts val="20"/>
              </a:spcAft>
            </a:pPr>
            <a:r>
              <a:rPr lang="en-SG" sz="1800" dirty="0" smtClean="0"/>
              <a:t>I </a:t>
            </a:r>
            <a:r>
              <a:rPr lang="en-SG" sz="1800" dirty="0"/>
              <a:t>want to attend church with my parent/s and </a:t>
            </a:r>
            <a:r>
              <a:rPr lang="en-SG" sz="1800" dirty="0" smtClean="0"/>
              <a:t>grandparent/s</a:t>
            </a:r>
          </a:p>
        </p:txBody>
      </p:sp>
    </p:spTree>
    <p:extLst>
      <p:ext uri="{BB962C8B-B14F-4D97-AF65-F5344CB8AC3E}">
        <p14:creationId xmlns:p14="http://schemas.microsoft.com/office/powerpoint/2010/main" val="3323057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sz="4000" b="1" dirty="0" smtClean="0"/>
              <a:t>Profile</a:t>
            </a:r>
            <a:r>
              <a:rPr lang="en-US" sz="2400" b="1" dirty="0" smtClean="0"/>
              <a:t/>
            </a:r>
            <a:br>
              <a:rPr lang="en-US" sz="2400" b="1" dirty="0" smtClean="0"/>
            </a:br>
            <a:r>
              <a:rPr lang="en-US" sz="2200" b="1" dirty="0" smtClean="0"/>
              <a:t>Respondents are: </a:t>
            </a:r>
            <a:r>
              <a:rPr lang="en-SG" sz="2200" i="1" dirty="0" smtClean="0"/>
              <a:t>18 </a:t>
            </a:r>
            <a:r>
              <a:rPr lang="en-SG" sz="2200" i="1" dirty="0"/>
              <a:t>to 36 years </a:t>
            </a:r>
            <a:r>
              <a:rPr lang="en-SG" sz="2200" i="1" dirty="0" smtClean="0"/>
              <a:t>old and </a:t>
            </a:r>
            <a:br>
              <a:rPr lang="en-SG" sz="2200" i="1" dirty="0" smtClean="0"/>
            </a:br>
            <a:r>
              <a:rPr lang="en-SG" sz="2200" i="1" dirty="0" smtClean="0"/>
              <a:t>have been </a:t>
            </a:r>
            <a:r>
              <a:rPr lang="en-SG" sz="2200" i="1" dirty="0"/>
              <a:t>attending church since </a:t>
            </a:r>
            <a:r>
              <a:rPr lang="en-SG" sz="2200" i="1" dirty="0" smtClean="0"/>
              <a:t>8 </a:t>
            </a:r>
            <a:r>
              <a:rPr lang="en-SG" sz="2200" i="1" dirty="0"/>
              <a:t>years old or </a:t>
            </a:r>
            <a:r>
              <a:rPr lang="en-SG" sz="2200" i="1" dirty="0" smtClean="0"/>
              <a:t>younger </a:t>
            </a:r>
            <a:r>
              <a:rPr lang="en-US" sz="2000" i="1" dirty="0"/>
              <a:t>(160 </a:t>
            </a:r>
            <a:r>
              <a:rPr lang="en-US" sz="2000" i="1" dirty="0" err="1"/>
              <a:t>pax</a:t>
            </a:r>
            <a:r>
              <a:rPr lang="en-US" sz="2000" i="1" dirty="0"/>
              <a:t>)</a:t>
            </a:r>
            <a:endParaRPr lang="en-GB" sz="31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8472178"/>
              </p:ext>
            </p:extLst>
          </p:nvPr>
        </p:nvGraphicFramePr>
        <p:xfrm>
          <a:off x="-21571" y="1340768"/>
          <a:ext cx="4737587" cy="410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23985061"/>
              </p:ext>
            </p:extLst>
          </p:nvPr>
        </p:nvGraphicFramePr>
        <p:xfrm>
          <a:off x="4355976" y="1268760"/>
          <a:ext cx="4788024"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83568" y="5877272"/>
            <a:ext cx="7848872" cy="461665"/>
          </a:xfrm>
          <a:prstGeom prst="rect">
            <a:avLst/>
          </a:prstGeom>
          <a:solidFill>
            <a:srgbClr val="FF0000"/>
          </a:solidFill>
          <a:effectLst>
            <a:outerShdw blurRad="50800" dist="38100" algn="l" rotWithShape="0">
              <a:prstClr val="black">
                <a:alpha val="40000"/>
              </a:prstClr>
            </a:outerShdw>
          </a:effectLst>
        </p:spPr>
        <p:txBody>
          <a:bodyPr wrap="square" rtlCol="0">
            <a:spAutoFit/>
          </a:bodyPr>
          <a:lstStyle/>
          <a:p>
            <a:pPr algn="ctr"/>
            <a:r>
              <a:rPr lang="en-US" sz="2400" dirty="0" smtClean="0">
                <a:solidFill>
                  <a:schemeClr val="bg1"/>
                </a:solidFill>
              </a:rPr>
              <a:t>The average age of accepting Jesus as Lord: 10 years old</a:t>
            </a:r>
            <a:endParaRPr lang="en-GB" sz="2400" dirty="0">
              <a:solidFill>
                <a:schemeClr val="bg1"/>
              </a:solidFill>
            </a:endParaRPr>
          </a:p>
        </p:txBody>
      </p:sp>
    </p:spTree>
    <p:extLst>
      <p:ext uri="{BB962C8B-B14F-4D97-AF65-F5344CB8AC3E}">
        <p14:creationId xmlns:p14="http://schemas.microsoft.com/office/powerpoint/2010/main" val="1313271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752"/>
            <a:ext cx="8229600" cy="1143000"/>
          </a:xfrm>
        </p:spPr>
        <p:txBody>
          <a:bodyPr>
            <a:noAutofit/>
          </a:bodyPr>
          <a:lstStyle/>
          <a:p>
            <a:r>
              <a:rPr lang="en-US" sz="4800" b="1" dirty="0"/>
              <a:t>Profile</a:t>
            </a:r>
            <a:r>
              <a:rPr lang="en-US" sz="3200" b="1" dirty="0"/>
              <a:t/>
            </a:r>
            <a:br>
              <a:rPr lang="en-US" sz="3200" b="1" dirty="0"/>
            </a:br>
            <a:r>
              <a:rPr lang="en-US" sz="1800" b="1" dirty="0"/>
              <a:t>Respondents are: </a:t>
            </a:r>
            <a:r>
              <a:rPr lang="en-SG" sz="2000" i="1" dirty="0"/>
              <a:t>18 to 36 years old and </a:t>
            </a:r>
            <a:br>
              <a:rPr lang="en-SG" sz="2000" i="1" dirty="0"/>
            </a:br>
            <a:r>
              <a:rPr lang="en-SG" sz="2000" i="1" dirty="0"/>
              <a:t>have been attending church since 8 years old or younger </a:t>
            </a:r>
            <a:r>
              <a:rPr lang="en-US" sz="1800" i="1" dirty="0"/>
              <a:t>(160 </a:t>
            </a:r>
            <a:r>
              <a:rPr lang="en-US" sz="1800" i="1" dirty="0" err="1"/>
              <a:t>pax</a:t>
            </a:r>
            <a:r>
              <a:rPr lang="en-US" sz="1800" i="1" dirty="0"/>
              <a:t>)</a:t>
            </a:r>
            <a:endParaRPr lang="en-GB" sz="2000" b="1" dirty="0"/>
          </a:p>
        </p:txBody>
      </p:sp>
      <p:graphicFrame>
        <p:nvGraphicFramePr>
          <p:cNvPr id="4" name="Chart 3"/>
          <p:cNvGraphicFramePr>
            <a:graphicFrameLocks/>
          </p:cNvGraphicFramePr>
          <p:nvPr>
            <p:extLst>
              <p:ext uri="{D42A27DB-BD31-4B8C-83A1-F6EECF244321}">
                <p14:modId xmlns:p14="http://schemas.microsoft.com/office/powerpoint/2010/main" val="3377678789"/>
              </p:ext>
            </p:extLst>
          </p:nvPr>
        </p:nvGraphicFramePr>
        <p:xfrm>
          <a:off x="179512" y="1191957"/>
          <a:ext cx="8712968" cy="5688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843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b="1" dirty="0" smtClean="0"/>
              <a:t>Church Role in Making Faith Stick</a:t>
            </a:r>
            <a:endParaRPr lang="en-GB" b="1" dirty="0"/>
          </a:p>
        </p:txBody>
      </p:sp>
      <p:graphicFrame>
        <p:nvGraphicFramePr>
          <p:cNvPr id="4" name="Chart 3"/>
          <p:cNvGraphicFramePr>
            <a:graphicFrameLocks/>
          </p:cNvGraphicFramePr>
          <p:nvPr>
            <p:extLst>
              <p:ext uri="{D42A27DB-BD31-4B8C-83A1-F6EECF244321}">
                <p14:modId xmlns:p14="http://schemas.microsoft.com/office/powerpoint/2010/main" val="915121956"/>
              </p:ext>
            </p:extLst>
          </p:nvPr>
        </p:nvGraphicFramePr>
        <p:xfrm>
          <a:off x="251520" y="836712"/>
          <a:ext cx="8568952" cy="602128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7204848" y="1124744"/>
            <a:ext cx="1071314" cy="2592288"/>
            <a:chOff x="7204848" y="1124744"/>
            <a:chExt cx="1071314" cy="2592288"/>
          </a:xfrm>
        </p:grpSpPr>
        <p:sp>
          <p:nvSpPr>
            <p:cNvPr id="5" name="Oval 4"/>
            <p:cNvSpPr/>
            <p:nvPr/>
          </p:nvSpPr>
          <p:spPr>
            <a:xfrm>
              <a:off x="7204848" y="1628800"/>
              <a:ext cx="827584"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Oval 5"/>
            <p:cNvSpPr/>
            <p:nvPr/>
          </p:nvSpPr>
          <p:spPr>
            <a:xfrm>
              <a:off x="7204848" y="3140968"/>
              <a:ext cx="827584"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Oval 6"/>
            <p:cNvSpPr/>
            <p:nvPr/>
          </p:nvSpPr>
          <p:spPr>
            <a:xfrm>
              <a:off x="7417990" y="1124744"/>
              <a:ext cx="827584"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Oval 7"/>
            <p:cNvSpPr/>
            <p:nvPr/>
          </p:nvSpPr>
          <p:spPr>
            <a:xfrm>
              <a:off x="7448578" y="2204864"/>
              <a:ext cx="827584"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spTree>
    <p:extLst>
      <p:ext uri="{BB962C8B-B14F-4D97-AF65-F5344CB8AC3E}">
        <p14:creationId xmlns:p14="http://schemas.microsoft.com/office/powerpoint/2010/main" val="343375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r>
              <a:rPr lang="en-US" sz="3200" b="1" dirty="0" smtClean="0"/>
              <a:t>Role of Parents &amp; Reasons for Staying in Church</a:t>
            </a:r>
            <a:endParaRPr lang="en-GB" sz="3200" b="1" dirty="0"/>
          </a:p>
        </p:txBody>
      </p:sp>
      <p:graphicFrame>
        <p:nvGraphicFramePr>
          <p:cNvPr id="4" name="Chart 3"/>
          <p:cNvGraphicFramePr>
            <a:graphicFrameLocks/>
          </p:cNvGraphicFramePr>
          <p:nvPr>
            <p:extLst>
              <p:ext uri="{D42A27DB-BD31-4B8C-83A1-F6EECF244321}">
                <p14:modId xmlns:p14="http://schemas.microsoft.com/office/powerpoint/2010/main" val="2809037342"/>
              </p:ext>
            </p:extLst>
          </p:nvPr>
        </p:nvGraphicFramePr>
        <p:xfrm>
          <a:off x="395536" y="1124744"/>
          <a:ext cx="8280920"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6588224" y="4005064"/>
            <a:ext cx="827584"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Oval 5"/>
          <p:cNvSpPr/>
          <p:nvPr/>
        </p:nvSpPr>
        <p:spPr>
          <a:xfrm>
            <a:off x="6876256" y="2276872"/>
            <a:ext cx="827584"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Oval 6"/>
          <p:cNvSpPr/>
          <p:nvPr/>
        </p:nvSpPr>
        <p:spPr>
          <a:xfrm>
            <a:off x="6804248" y="1412776"/>
            <a:ext cx="827584"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74681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400" b="1" i="1" dirty="0"/>
              <a:t>Sticky Faith Factors </a:t>
            </a:r>
            <a:r>
              <a:rPr lang="en-US" sz="1400" b="1" i="1" dirty="0" smtClean="0"/>
              <a:t>–Ranked Top 3 in Importance to Respondent</a:t>
            </a:r>
            <a:r>
              <a:rPr lang="en-US" sz="3200" b="1" dirty="0" smtClean="0"/>
              <a:t/>
            </a:r>
            <a:br>
              <a:rPr lang="en-US" sz="3200" b="1" dirty="0" smtClean="0"/>
            </a:br>
            <a:r>
              <a:rPr lang="en-US" sz="3200" b="1" i="1" dirty="0" smtClean="0"/>
              <a:t>Personal </a:t>
            </a:r>
            <a:r>
              <a:rPr lang="en-US" sz="3200" b="1" i="1" dirty="0"/>
              <a:t>Encounter with </a:t>
            </a:r>
            <a:r>
              <a:rPr lang="en-US" sz="3200" b="1" i="1" dirty="0" smtClean="0"/>
              <a:t>Jesus Most Important</a:t>
            </a:r>
            <a:endParaRPr lang="en-GB" sz="3200" b="1" i="1" dirty="0"/>
          </a:p>
        </p:txBody>
      </p:sp>
      <p:graphicFrame>
        <p:nvGraphicFramePr>
          <p:cNvPr id="4" name="Chart 3"/>
          <p:cNvGraphicFramePr>
            <a:graphicFrameLocks/>
          </p:cNvGraphicFramePr>
          <p:nvPr>
            <p:extLst>
              <p:ext uri="{D42A27DB-BD31-4B8C-83A1-F6EECF244321}">
                <p14:modId xmlns:p14="http://schemas.microsoft.com/office/powerpoint/2010/main" val="1920291296"/>
              </p:ext>
            </p:extLst>
          </p:nvPr>
        </p:nvGraphicFramePr>
        <p:xfrm>
          <a:off x="611560" y="1052736"/>
          <a:ext cx="7992888" cy="554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4854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471281891"/>
              </p:ext>
            </p:extLst>
          </p:nvPr>
        </p:nvGraphicFramePr>
        <p:xfrm>
          <a:off x="107504" y="980728"/>
          <a:ext cx="8856984"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7390692" y="2996952"/>
            <a:ext cx="827584"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Oval 5"/>
          <p:cNvSpPr/>
          <p:nvPr/>
        </p:nvSpPr>
        <p:spPr>
          <a:xfrm>
            <a:off x="7398114" y="1579331"/>
            <a:ext cx="827584" cy="553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Title 1"/>
          <p:cNvSpPr txBox="1">
            <a:spLocks/>
          </p:cNvSpPr>
          <p:nvPr/>
        </p:nvSpPr>
        <p:spPr>
          <a:xfrm>
            <a:off x="395536" y="4462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i="1" dirty="0" smtClean="0"/>
              <a:t>Sticky Faith Factors –Ranked Top 3 in Importance to Respondent</a:t>
            </a:r>
            <a:r>
              <a:rPr lang="en-US" sz="3200" b="1" dirty="0" smtClean="0"/>
              <a:t/>
            </a:r>
            <a:br>
              <a:rPr lang="en-US" sz="3200" b="1" dirty="0" smtClean="0"/>
            </a:br>
            <a:r>
              <a:rPr lang="en-US" sz="3200" b="1" i="1" dirty="0" smtClean="0"/>
              <a:t>Personal Encounter with Jesus </a:t>
            </a:r>
            <a:r>
              <a:rPr lang="en-US" sz="1800" b="1" i="1" dirty="0" smtClean="0"/>
              <a:t>(100 </a:t>
            </a:r>
            <a:r>
              <a:rPr lang="en-US" sz="1800" b="1" i="1" dirty="0" err="1" smtClean="0"/>
              <a:t>pax</a:t>
            </a:r>
            <a:r>
              <a:rPr lang="en-US" sz="1800" b="1" i="1" dirty="0" smtClean="0"/>
              <a:t>)</a:t>
            </a:r>
            <a:endParaRPr lang="en-GB" sz="3200" b="1" i="1" dirty="0"/>
          </a:p>
        </p:txBody>
      </p:sp>
      <p:grpSp>
        <p:nvGrpSpPr>
          <p:cNvPr id="13" name="Group 12"/>
          <p:cNvGrpSpPr/>
          <p:nvPr/>
        </p:nvGrpSpPr>
        <p:grpSpPr>
          <a:xfrm>
            <a:off x="8604448" y="908720"/>
            <a:ext cx="720080" cy="3033628"/>
            <a:chOff x="8604448" y="908720"/>
            <a:chExt cx="720080" cy="3033628"/>
          </a:xfrm>
        </p:grpSpPr>
        <p:sp>
          <p:nvSpPr>
            <p:cNvPr id="2" name="TextBox 1"/>
            <p:cNvSpPr txBox="1"/>
            <p:nvPr/>
          </p:nvSpPr>
          <p:spPr>
            <a:xfrm>
              <a:off x="8625136" y="1187624"/>
              <a:ext cx="699392" cy="369332"/>
            </a:xfrm>
            <a:prstGeom prst="rect">
              <a:avLst/>
            </a:prstGeom>
            <a:noFill/>
          </p:spPr>
          <p:txBody>
            <a:bodyPr wrap="square" rtlCol="0">
              <a:spAutoFit/>
            </a:bodyPr>
            <a:lstStyle/>
            <a:p>
              <a:r>
                <a:rPr lang="en-US" dirty="0" smtClean="0"/>
                <a:t>18%</a:t>
              </a:r>
            </a:p>
          </p:txBody>
        </p:sp>
        <p:sp>
          <p:nvSpPr>
            <p:cNvPr id="8" name="TextBox 7"/>
            <p:cNvSpPr txBox="1"/>
            <p:nvPr/>
          </p:nvSpPr>
          <p:spPr>
            <a:xfrm>
              <a:off x="8625136" y="1691516"/>
              <a:ext cx="699392" cy="369332"/>
            </a:xfrm>
            <a:prstGeom prst="rect">
              <a:avLst/>
            </a:prstGeom>
            <a:noFill/>
          </p:spPr>
          <p:txBody>
            <a:bodyPr wrap="square" rtlCol="0">
              <a:spAutoFit/>
            </a:bodyPr>
            <a:lstStyle/>
            <a:p>
              <a:r>
                <a:rPr lang="en-US" dirty="0"/>
                <a:t>2</a:t>
              </a:r>
              <a:r>
                <a:rPr lang="en-US" dirty="0" smtClean="0"/>
                <a:t>8%</a:t>
              </a:r>
            </a:p>
          </p:txBody>
        </p:sp>
        <p:sp>
          <p:nvSpPr>
            <p:cNvPr id="9" name="TextBox 8"/>
            <p:cNvSpPr txBox="1"/>
            <p:nvPr/>
          </p:nvSpPr>
          <p:spPr>
            <a:xfrm>
              <a:off x="8604448" y="2132856"/>
              <a:ext cx="699392" cy="369332"/>
            </a:xfrm>
            <a:prstGeom prst="rect">
              <a:avLst/>
            </a:prstGeom>
            <a:noFill/>
          </p:spPr>
          <p:txBody>
            <a:bodyPr wrap="square" rtlCol="0">
              <a:spAutoFit/>
            </a:bodyPr>
            <a:lstStyle/>
            <a:p>
              <a:r>
                <a:rPr lang="en-US" dirty="0" smtClean="0"/>
                <a:t>15%</a:t>
              </a:r>
            </a:p>
          </p:txBody>
        </p:sp>
        <p:sp>
          <p:nvSpPr>
            <p:cNvPr id="10" name="TextBox 9"/>
            <p:cNvSpPr txBox="1"/>
            <p:nvPr/>
          </p:nvSpPr>
          <p:spPr>
            <a:xfrm>
              <a:off x="8604448" y="3131676"/>
              <a:ext cx="699392" cy="369332"/>
            </a:xfrm>
            <a:prstGeom prst="rect">
              <a:avLst/>
            </a:prstGeom>
            <a:noFill/>
          </p:spPr>
          <p:txBody>
            <a:bodyPr wrap="square" rtlCol="0">
              <a:spAutoFit/>
            </a:bodyPr>
            <a:lstStyle/>
            <a:p>
              <a:r>
                <a:rPr lang="en-US" dirty="0" smtClean="0"/>
                <a:t>24%</a:t>
              </a:r>
            </a:p>
          </p:txBody>
        </p:sp>
        <p:sp>
          <p:nvSpPr>
            <p:cNvPr id="11" name="TextBox 10"/>
            <p:cNvSpPr txBox="1"/>
            <p:nvPr/>
          </p:nvSpPr>
          <p:spPr>
            <a:xfrm>
              <a:off x="8604448" y="3573016"/>
              <a:ext cx="699392" cy="369332"/>
            </a:xfrm>
            <a:prstGeom prst="rect">
              <a:avLst/>
            </a:prstGeom>
            <a:noFill/>
          </p:spPr>
          <p:txBody>
            <a:bodyPr wrap="square" rtlCol="0">
              <a:spAutoFit/>
            </a:bodyPr>
            <a:lstStyle/>
            <a:p>
              <a:r>
                <a:rPr lang="en-US" dirty="0" smtClean="0"/>
                <a:t>11%</a:t>
              </a:r>
            </a:p>
          </p:txBody>
        </p:sp>
        <p:sp>
          <p:nvSpPr>
            <p:cNvPr id="12" name="TextBox 11"/>
            <p:cNvSpPr txBox="1"/>
            <p:nvPr/>
          </p:nvSpPr>
          <p:spPr>
            <a:xfrm>
              <a:off x="8625136" y="908720"/>
              <a:ext cx="699392" cy="369332"/>
            </a:xfrm>
            <a:prstGeom prst="rect">
              <a:avLst/>
            </a:prstGeom>
            <a:noFill/>
          </p:spPr>
          <p:txBody>
            <a:bodyPr wrap="square" rtlCol="0">
              <a:spAutoFit/>
            </a:bodyPr>
            <a:lstStyle/>
            <a:p>
              <a:r>
                <a:rPr lang="en-US" dirty="0" smtClean="0"/>
                <a:t> </a:t>
              </a:r>
              <a:r>
                <a:rPr lang="en-US" u="sng" dirty="0" smtClean="0"/>
                <a:t>All</a:t>
              </a:r>
            </a:p>
          </p:txBody>
        </p:sp>
      </p:grpSp>
    </p:spTree>
    <p:extLst>
      <p:ext uri="{BB962C8B-B14F-4D97-AF65-F5344CB8AC3E}">
        <p14:creationId xmlns:p14="http://schemas.microsoft.com/office/powerpoint/2010/main" val="15044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971</TotalTime>
  <Words>1702</Words>
  <Application>Microsoft Office PowerPoint</Application>
  <PresentationFormat>On-screen Show (4:3)</PresentationFormat>
  <Paragraphs>245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Faith Journey: Poll Findings</vt:lpstr>
      <vt:lpstr>Respondents Ranked in Order of Importance the Following: What has helped your faith remain strong through all these years? </vt:lpstr>
      <vt:lpstr>Poll Questions</vt:lpstr>
      <vt:lpstr>Profile Respondents are: 18 to 36 years old and  have been attending church since 8 years old or younger (160 pax)</vt:lpstr>
      <vt:lpstr>Profile Respondents are: 18 to 36 years old and  have been attending church since 8 years old or younger (160 pax)</vt:lpstr>
      <vt:lpstr>Church Role in Making Faith Stick</vt:lpstr>
      <vt:lpstr>Role of Parents &amp; Reasons for Staying in Church</vt:lpstr>
      <vt:lpstr>Sticky Faith Factors –Ranked Top 3 in Importance to Respondent Personal Encounter with Jesus Most Important</vt:lpstr>
      <vt:lpstr>PowerPoint Presentation</vt:lpstr>
      <vt:lpstr>PowerPoint Presentation</vt:lpstr>
      <vt:lpstr>Sticky Faith Factors – Ranked Top 3 in Importance to Respondent Faith Nurtured by Family &amp; Positive Peer Community</vt:lpstr>
      <vt:lpstr>Profile of those Nurtured by Family vs Peers</vt:lpstr>
      <vt:lpstr>A comparison of those Nurtured by Family vs Peers</vt:lpstr>
      <vt:lpstr>A Comparison of those Nurtured by Family vs Peers</vt:lpstr>
      <vt:lpstr>PowerPoint Presentation</vt:lpstr>
      <vt:lpstr>Understanding those who say ‘Not True’ to </vt:lpstr>
      <vt:lpstr>Comparison of Key Questions that  Ranked High for ‘Not True’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dc:creator>
  <cp:lastModifiedBy>Gwen</cp:lastModifiedBy>
  <cp:revision>79</cp:revision>
  <cp:lastPrinted>2015-08-21T02:51:20Z</cp:lastPrinted>
  <dcterms:created xsi:type="dcterms:W3CDTF">2015-07-25T13:31:26Z</dcterms:created>
  <dcterms:modified xsi:type="dcterms:W3CDTF">2015-08-21T23:25:06Z</dcterms:modified>
</cp:coreProperties>
</file>